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DM Sans" pitchFamily="2" charset="0"/>
      <p:regular r:id="rId20"/>
    </p:embeddedFont>
    <p:embeddedFont>
      <p:font typeface="DM Sans Bold" panose="020B0604020202020204" charset="0"/>
      <p:regular r:id="rId21"/>
    </p:embeddedFont>
    <p:embeddedFont>
      <p:font typeface="DM Sans Italics" panose="020B0604020202020204" charset="0"/>
      <p:regular r:id="rId22"/>
    </p:embeddedFont>
    <p:embeddedFont>
      <p:font typeface="Garet Bold" panose="020B0604020202020204" charset="0"/>
      <p:regular r:id="rId23"/>
    </p:embeddedFont>
    <p:embeddedFont>
      <p:font typeface="Glacial Indifference Bold" panose="020B0604020202020204" charset="0"/>
      <p:regular r:id="rId24"/>
    </p:embeddedFont>
    <p:embeddedFont>
      <p:font typeface="Open Sans" panose="020B0606030504020204" pitchFamily="3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26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5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5.sv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jpe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1783289" y="-15469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5521268" y="793536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3670410" y="-4035044"/>
            <a:ext cx="7620710" cy="7620710"/>
          </a:xfrm>
          <a:custGeom>
            <a:avLst/>
            <a:gdLst/>
            <a:ahLst/>
            <a:cxnLst/>
            <a:rect l="l" t="t" r="r" b="b"/>
            <a:pathLst>
              <a:path w="7620710" h="7620710">
                <a:moveTo>
                  <a:pt x="0" y="0"/>
                </a:moveTo>
                <a:lnTo>
                  <a:pt x="7620710" y="0"/>
                </a:lnTo>
                <a:lnTo>
                  <a:pt x="7620710" y="7620710"/>
                </a:lnTo>
                <a:lnTo>
                  <a:pt x="0" y="7620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-2490596" y="8168423"/>
            <a:ext cx="5496989" cy="5496989"/>
          </a:xfrm>
          <a:custGeom>
            <a:avLst/>
            <a:gdLst/>
            <a:ahLst/>
            <a:cxnLst/>
            <a:rect l="l" t="t" r="r" b="b"/>
            <a:pathLst>
              <a:path w="5496989" h="5496989">
                <a:moveTo>
                  <a:pt x="0" y="0"/>
                </a:moveTo>
                <a:lnTo>
                  <a:pt x="5496989" y="0"/>
                </a:lnTo>
                <a:lnTo>
                  <a:pt x="5496989" y="5496989"/>
                </a:lnTo>
                <a:lnTo>
                  <a:pt x="0" y="54969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887399" y="510475"/>
            <a:ext cx="2888224" cy="711225"/>
          </a:xfrm>
          <a:custGeom>
            <a:avLst/>
            <a:gdLst/>
            <a:ahLst/>
            <a:cxnLst/>
            <a:rect l="l" t="t" r="r" b="b"/>
            <a:pathLst>
              <a:path w="2888224" h="711225">
                <a:moveTo>
                  <a:pt x="0" y="0"/>
                </a:moveTo>
                <a:lnTo>
                  <a:pt x="2888224" y="0"/>
                </a:lnTo>
                <a:lnTo>
                  <a:pt x="2888224" y="711225"/>
                </a:lnTo>
                <a:lnTo>
                  <a:pt x="0" y="7112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7585740" y="3723079"/>
            <a:ext cx="3116520" cy="4674780"/>
          </a:xfrm>
          <a:custGeom>
            <a:avLst/>
            <a:gdLst/>
            <a:ahLst/>
            <a:cxnLst/>
            <a:rect l="l" t="t" r="r" b="b"/>
            <a:pathLst>
              <a:path w="3116520" h="4674780">
                <a:moveTo>
                  <a:pt x="0" y="0"/>
                </a:moveTo>
                <a:lnTo>
                  <a:pt x="3116520" y="0"/>
                </a:lnTo>
                <a:lnTo>
                  <a:pt x="3116520" y="4674780"/>
                </a:lnTo>
                <a:lnTo>
                  <a:pt x="0" y="467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3006393" y="2415758"/>
            <a:ext cx="12275213" cy="184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37"/>
              </a:lnSpc>
              <a:spcBef>
                <a:spcPct val="0"/>
              </a:spcBef>
            </a:pPr>
            <a:r>
              <a:rPr lang="en-US" sz="10896" b="1" spc="98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NEXA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759230" y="1918221"/>
            <a:ext cx="21806460" cy="688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14"/>
              </a:lnSpc>
              <a:spcBef>
                <a:spcPct val="0"/>
              </a:spcBef>
            </a:pPr>
            <a:r>
              <a:rPr lang="en-US" sz="4068" b="1" spc="2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GESTIÓN LOGÍSTICA Y DE ABASTECIMIENTO DE GENDARMERÍA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01037" y="8139848"/>
            <a:ext cx="5325587" cy="95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6"/>
              </a:lnSpc>
            </a:pPr>
            <a:r>
              <a:rPr lang="en-US" sz="1833" i="1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Asignatura: CAPSTONE_002D</a:t>
            </a:r>
          </a:p>
          <a:p>
            <a:pPr algn="ctr">
              <a:lnSpc>
                <a:spcPts val="2566"/>
              </a:lnSpc>
            </a:pPr>
            <a:endParaRPr lang="en-US" sz="1833" i="1">
              <a:solidFill>
                <a:srgbClr val="FFFFFF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  <a:p>
            <a:pPr marL="0" lvl="0" indent="0" algn="ctr">
              <a:lnSpc>
                <a:spcPts val="2566"/>
              </a:lnSpc>
              <a:spcBef>
                <a:spcPct val="0"/>
              </a:spcBef>
            </a:pPr>
            <a:r>
              <a:rPr lang="en-US" sz="1833" i="1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Docente: Lionel Pizarro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2591451" y="1596731"/>
            <a:ext cx="13105098" cy="80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5"/>
              </a:lnSpc>
              <a:spcBef>
                <a:spcPct val="0"/>
              </a:spcBef>
            </a:pPr>
            <a:r>
              <a:rPr lang="en-US" sz="4750" b="1" spc="2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 DEL SISTEMA</a:t>
            </a:r>
          </a:p>
        </p:txBody>
      </p:sp>
      <p:sp>
        <p:nvSpPr>
          <p:cNvPr id="4" name="Freeform 4"/>
          <p:cNvSpPr/>
          <p:nvPr/>
        </p:nvSpPr>
        <p:spPr>
          <a:xfrm>
            <a:off x="-3071743" y="7787756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6"/>
                </a:lnTo>
                <a:lnTo>
                  <a:pt x="0" y="614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4026849" y="-1829422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7"/>
                </a:lnTo>
                <a:lnTo>
                  <a:pt x="0" y="6143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4079262" y="2665652"/>
            <a:ext cx="10129476" cy="6592648"/>
          </a:xfrm>
          <a:custGeom>
            <a:avLst/>
            <a:gdLst/>
            <a:ahLst/>
            <a:cxnLst/>
            <a:rect l="l" t="t" r="r" b="b"/>
            <a:pathLst>
              <a:path w="10129476" h="6592648">
                <a:moveTo>
                  <a:pt x="0" y="0"/>
                </a:moveTo>
                <a:lnTo>
                  <a:pt x="10129476" y="0"/>
                </a:lnTo>
                <a:lnTo>
                  <a:pt x="10129476" y="6592648"/>
                </a:lnTo>
                <a:lnTo>
                  <a:pt x="0" y="659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2591451" y="1531919"/>
            <a:ext cx="13105098" cy="80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5"/>
              </a:lnSpc>
              <a:spcBef>
                <a:spcPct val="0"/>
              </a:spcBef>
            </a:pPr>
            <a:r>
              <a:rPr lang="en-US" sz="4750" b="1" spc="2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 IA</a:t>
            </a:r>
          </a:p>
        </p:txBody>
      </p:sp>
      <p:sp>
        <p:nvSpPr>
          <p:cNvPr id="4" name="Freeform 4"/>
          <p:cNvSpPr/>
          <p:nvPr/>
        </p:nvSpPr>
        <p:spPr>
          <a:xfrm>
            <a:off x="-3071743" y="7787756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6"/>
                </a:lnTo>
                <a:lnTo>
                  <a:pt x="0" y="614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4026849" y="-1829422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7"/>
                </a:lnTo>
                <a:lnTo>
                  <a:pt x="0" y="6143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3332646" y="2571888"/>
            <a:ext cx="11622708" cy="6479660"/>
          </a:xfrm>
          <a:custGeom>
            <a:avLst/>
            <a:gdLst/>
            <a:ahLst/>
            <a:cxnLst/>
            <a:rect l="l" t="t" r="r" b="b"/>
            <a:pathLst>
              <a:path w="11622708" h="6479660">
                <a:moveTo>
                  <a:pt x="0" y="0"/>
                </a:moveTo>
                <a:lnTo>
                  <a:pt x="11622708" y="0"/>
                </a:lnTo>
                <a:lnTo>
                  <a:pt x="11622708" y="6479660"/>
                </a:lnTo>
                <a:lnTo>
                  <a:pt x="0" y="6479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2414088" y="2568081"/>
            <a:ext cx="13459823" cy="80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5"/>
              </a:lnSpc>
              <a:spcBef>
                <a:spcPct val="0"/>
              </a:spcBef>
            </a:pPr>
            <a:r>
              <a:rPr lang="en-US" sz="4750" b="1" spc="2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HERRAMIENTAS Y TECNOLOGIAS DE LA APP</a:t>
            </a:r>
          </a:p>
        </p:txBody>
      </p:sp>
      <p:sp>
        <p:nvSpPr>
          <p:cNvPr id="4" name="Freeform 4"/>
          <p:cNvSpPr/>
          <p:nvPr/>
        </p:nvSpPr>
        <p:spPr>
          <a:xfrm>
            <a:off x="-3071743" y="7787756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6"/>
                </a:lnTo>
                <a:lnTo>
                  <a:pt x="0" y="614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4026849" y="-1829422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7"/>
                </a:lnTo>
                <a:lnTo>
                  <a:pt x="0" y="6143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04409" y="3976509"/>
            <a:ext cx="15279181" cy="3208628"/>
          </a:xfrm>
          <a:custGeom>
            <a:avLst/>
            <a:gdLst/>
            <a:ahLst/>
            <a:cxnLst/>
            <a:rect l="l" t="t" r="r" b="b"/>
            <a:pathLst>
              <a:path w="15279181" h="3208628">
                <a:moveTo>
                  <a:pt x="0" y="0"/>
                </a:moveTo>
                <a:lnTo>
                  <a:pt x="15279182" y="0"/>
                </a:lnTo>
                <a:lnTo>
                  <a:pt x="15279182" y="3208628"/>
                </a:lnTo>
                <a:lnTo>
                  <a:pt x="0" y="3208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5468085"/>
            <a:ext cx="4818915" cy="4818915"/>
          </a:xfrm>
          <a:custGeom>
            <a:avLst/>
            <a:gdLst/>
            <a:ahLst/>
            <a:cxnLst/>
            <a:rect l="l" t="t" r="r" b="b"/>
            <a:pathLst>
              <a:path w="4818915" h="4818915">
                <a:moveTo>
                  <a:pt x="0" y="0"/>
                </a:moveTo>
                <a:lnTo>
                  <a:pt x="4818915" y="0"/>
                </a:lnTo>
                <a:lnTo>
                  <a:pt x="4818915" y="4818915"/>
                </a:lnTo>
                <a:lnTo>
                  <a:pt x="0" y="4818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flipH="1" flipV="1">
            <a:off x="15996488" y="0"/>
            <a:ext cx="2291512" cy="2291512"/>
          </a:xfrm>
          <a:custGeom>
            <a:avLst/>
            <a:gdLst/>
            <a:ahLst/>
            <a:cxnLst/>
            <a:rect l="l" t="t" r="r" b="b"/>
            <a:pathLst>
              <a:path w="2291512" h="2291512">
                <a:moveTo>
                  <a:pt x="2291512" y="2291512"/>
                </a:moveTo>
                <a:lnTo>
                  <a:pt x="0" y="2291512"/>
                </a:lnTo>
                <a:lnTo>
                  <a:pt x="0" y="0"/>
                </a:lnTo>
                <a:lnTo>
                  <a:pt x="2291512" y="0"/>
                </a:lnTo>
                <a:lnTo>
                  <a:pt x="2291512" y="229151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4071462" y="7268118"/>
            <a:ext cx="6919576" cy="6919576"/>
          </a:xfrm>
          <a:custGeom>
            <a:avLst/>
            <a:gdLst/>
            <a:ahLst/>
            <a:cxnLst/>
            <a:rect l="l" t="t" r="r" b="b"/>
            <a:pathLst>
              <a:path w="6919576" h="6919576">
                <a:moveTo>
                  <a:pt x="0" y="0"/>
                </a:moveTo>
                <a:lnTo>
                  <a:pt x="6919576" y="0"/>
                </a:lnTo>
                <a:lnTo>
                  <a:pt x="6919576" y="6919577"/>
                </a:lnTo>
                <a:lnTo>
                  <a:pt x="0" y="6919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9326046" y="2999968"/>
            <a:ext cx="7366805" cy="2468117"/>
            <a:chOff x="0" y="0"/>
            <a:chExt cx="2370251" cy="7941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70251" cy="794110"/>
            </a:xfrm>
            <a:custGeom>
              <a:avLst/>
              <a:gdLst/>
              <a:ahLst/>
              <a:cxnLst/>
              <a:rect l="l" t="t" r="r" b="b"/>
              <a:pathLst>
                <a:path w="2370251" h="794110">
                  <a:moveTo>
                    <a:pt x="48342" y="0"/>
                  </a:moveTo>
                  <a:lnTo>
                    <a:pt x="2321908" y="0"/>
                  </a:lnTo>
                  <a:cubicBezTo>
                    <a:pt x="2348607" y="0"/>
                    <a:pt x="2370251" y="21644"/>
                    <a:pt x="2370251" y="48342"/>
                  </a:cubicBezTo>
                  <a:lnTo>
                    <a:pt x="2370251" y="745768"/>
                  </a:lnTo>
                  <a:cubicBezTo>
                    <a:pt x="2370251" y="758589"/>
                    <a:pt x="2365158" y="770885"/>
                    <a:pt x="2356091" y="779951"/>
                  </a:cubicBezTo>
                  <a:cubicBezTo>
                    <a:pt x="2347026" y="789017"/>
                    <a:pt x="2334730" y="794110"/>
                    <a:pt x="2321908" y="794110"/>
                  </a:cubicBezTo>
                  <a:lnTo>
                    <a:pt x="48342" y="794110"/>
                  </a:lnTo>
                  <a:cubicBezTo>
                    <a:pt x="35521" y="794110"/>
                    <a:pt x="23225" y="789017"/>
                    <a:pt x="14159" y="779951"/>
                  </a:cubicBezTo>
                  <a:cubicBezTo>
                    <a:pt x="5093" y="770885"/>
                    <a:pt x="0" y="758589"/>
                    <a:pt x="0" y="745768"/>
                  </a:cubicBezTo>
                  <a:lnTo>
                    <a:pt x="0" y="48342"/>
                  </a:lnTo>
                  <a:cubicBezTo>
                    <a:pt x="0" y="35521"/>
                    <a:pt x="5093" y="23225"/>
                    <a:pt x="14159" y="14159"/>
                  </a:cubicBezTo>
                  <a:cubicBezTo>
                    <a:pt x="23225" y="5093"/>
                    <a:pt x="35521" y="0"/>
                    <a:pt x="48342" y="0"/>
                  </a:cubicBezTo>
                  <a:close/>
                </a:path>
              </a:pathLst>
            </a:custGeom>
            <a:solidFill>
              <a:srgbClr val="21396D"/>
            </a:solidFill>
            <a:ln w="6667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70251" cy="841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95150" y="3004145"/>
            <a:ext cx="7366805" cy="2463940"/>
            <a:chOff x="0" y="0"/>
            <a:chExt cx="2370251" cy="7927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70251" cy="792766"/>
            </a:xfrm>
            <a:custGeom>
              <a:avLst/>
              <a:gdLst/>
              <a:ahLst/>
              <a:cxnLst/>
              <a:rect l="l" t="t" r="r" b="b"/>
              <a:pathLst>
                <a:path w="2370251" h="792766">
                  <a:moveTo>
                    <a:pt x="48342" y="0"/>
                  </a:moveTo>
                  <a:lnTo>
                    <a:pt x="2321908" y="0"/>
                  </a:lnTo>
                  <a:cubicBezTo>
                    <a:pt x="2348607" y="0"/>
                    <a:pt x="2370251" y="21644"/>
                    <a:pt x="2370251" y="48342"/>
                  </a:cubicBezTo>
                  <a:lnTo>
                    <a:pt x="2370251" y="744424"/>
                  </a:lnTo>
                  <a:cubicBezTo>
                    <a:pt x="2370251" y="757245"/>
                    <a:pt x="2365158" y="769541"/>
                    <a:pt x="2356091" y="778607"/>
                  </a:cubicBezTo>
                  <a:cubicBezTo>
                    <a:pt x="2347026" y="787673"/>
                    <a:pt x="2334730" y="792766"/>
                    <a:pt x="2321908" y="792766"/>
                  </a:cubicBezTo>
                  <a:lnTo>
                    <a:pt x="48342" y="792766"/>
                  </a:lnTo>
                  <a:cubicBezTo>
                    <a:pt x="35521" y="792766"/>
                    <a:pt x="23225" y="787673"/>
                    <a:pt x="14159" y="778607"/>
                  </a:cubicBezTo>
                  <a:cubicBezTo>
                    <a:pt x="5093" y="769541"/>
                    <a:pt x="0" y="757245"/>
                    <a:pt x="0" y="744424"/>
                  </a:cubicBezTo>
                  <a:lnTo>
                    <a:pt x="0" y="48342"/>
                  </a:lnTo>
                  <a:cubicBezTo>
                    <a:pt x="0" y="35521"/>
                    <a:pt x="5093" y="23225"/>
                    <a:pt x="14159" y="14159"/>
                  </a:cubicBezTo>
                  <a:cubicBezTo>
                    <a:pt x="23225" y="5093"/>
                    <a:pt x="35521" y="0"/>
                    <a:pt x="48342" y="0"/>
                  </a:cubicBezTo>
                  <a:close/>
                </a:path>
              </a:pathLst>
            </a:custGeom>
            <a:solidFill>
              <a:srgbClr val="21396D"/>
            </a:solidFill>
            <a:ln w="6667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370251" cy="840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73030" y="2394931"/>
            <a:ext cx="982584" cy="98258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429"/>
                </a:lnSpc>
                <a:spcBef>
                  <a:spcPct val="0"/>
                </a:spcBef>
              </a:pPr>
              <a:r>
                <a:rPr lang="en-US" sz="3119" b="1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17464" y="2399108"/>
            <a:ext cx="982584" cy="98258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429"/>
                </a:lnSpc>
                <a:spcBef>
                  <a:spcPct val="0"/>
                </a:spcBef>
              </a:pPr>
              <a:r>
                <a:rPr lang="en-US" sz="3119" b="1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01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903932" y="1031456"/>
            <a:ext cx="8480137" cy="1053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32"/>
              </a:lnSpc>
              <a:spcBef>
                <a:spcPct val="0"/>
              </a:spcBef>
            </a:pPr>
            <a:r>
              <a:rPr lang="en-US" sz="6183" b="1" spc="33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64322" y="3522132"/>
            <a:ext cx="5671280" cy="138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18"/>
              </a:lnSpc>
              <a:spcBef>
                <a:spcPct val="0"/>
              </a:spcBef>
            </a:pPr>
            <a:r>
              <a:rPr lang="en-US" sz="265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65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ecursos tecnológicos: $222.650 CLP (hosting, dominio, Supabase, Play Store, Docker, Google CR).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16381" y="3786531"/>
            <a:ext cx="5139192" cy="91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18"/>
              </a:lnSpc>
              <a:spcBef>
                <a:spcPct val="0"/>
              </a:spcBef>
            </a:pPr>
            <a:r>
              <a:rPr lang="en-US" sz="265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65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ecursos humanos: $7.350.000 CLP (3 roles x 3,5 meses).</a:t>
            </a:r>
          </a:p>
        </p:txBody>
      </p:sp>
      <p:sp>
        <p:nvSpPr>
          <p:cNvPr id="21" name="Freeform 21"/>
          <p:cNvSpPr/>
          <p:nvPr/>
        </p:nvSpPr>
        <p:spPr>
          <a:xfrm>
            <a:off x="-3068495" y="-3348661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6"/>
                </a:lnTo>
                <a:lnTo>
                  <a:pt x="0" y="614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22" name="Group 22"/>
          <p:cNvGrpSpPr/>
          <p:nvPr/>
        </p:nvGrpSpPr>
        <p:grpSpPr>
          <a:xfrm>
            <a:off x="5633157" y="6790183"/>
            <a:ext cx="7366805" cy="1952153"/>
            <a:chOff x="0" y="0"/>
            <a:chExt cx="2370251" cy="6281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70251" cy="628100"/>
            </a:xfrm>
            <a:custGeom>
              <a:avLst/>
              <a:gdLst/>
              <a:ahLst/>
              <a:cxnLst/>
              <a:rect l="l" t="t" r="r" b="b"/>
              <a:pathLst>
                <a:path w="2370251" h="628100">
                  <a:moveTo>
                    <a:pt x="48342" y="0"/>
                  </a:moveTo>
                  <a:lnTo>
                    <a:pt x="2321908" y="0"/>
                  </a:lnTo>
                  <a:cubicBezTo>
                    <a:pt x="2348607" y="0"/>
                    <a:pt x="2370251" y="21644"/>
                    <a:pt x="2370251" y="48342"/>
                  </a:cubicBezTo>
                  <a:lnTo>
                    <a:pt x="2370251" y="579758"/>
                  </a:lnTo>
                  <a:cubicBezTo>
                    <a:pt x="2370251" y="592579"/>
                    <a:pt x="2365158" y="604875"/>
                    <a:pt x="2356091" y="613941"/>
                  </a:cubicBezTo>
                  <a:cubicBezTo>
                    <a:pt x="2347026" y="623007"/>
                    <a:pt x="2334730" y="628100"/>
                    <a:pt x="2321908" y="628100"/>
                  </a:cubicBezTo>
                  <a:lnTo>
                    <a:pt x="48342" y="628100"/>
                  </a:lnTo>
                  <a:cubicBezTo>
                    <a:pt x="35521" y="628100"/>
                    <a:pt x="23225" y="623007"/>
                    <a:pt x="14159" y="613941"/>
                  </a:cubicBezTo>
                  <a:cubicBezTo>
                    <a:pt x="5093" y="604875"/>
                    <a:pt x="0" y="592579"/>
                    <a:pt x="0" y="579758"/>
                  </a:cubicBezTo>
                  <a:lnTo>
                    <a:pt x="0" y="48342"/>
                  </a:lnTo>
                  <a:cubicBezTo>
                    <a:pt x="0" y="35521"/>
                    <a:pt x="5093" y="23225"/>
                    <a:pt x="14159" y="14159"/>
                  </a:cubicBezTo>
                  <a:cubicBezTo>
                    <a:pt x="23225" y="5093"/>
                    <a:pt x="35521" y="0"/>
                    <a:pt x="48342" y="0"/>
                  </a:cubicBezTo>
                  <a:close/>
                </a:path>
              </a:pathLst>
            </a:custGeom>
            <a:solidFill>
              <a:srgbClr val="21396D"/>
            </a:solidFill>
            <a:ln w="6667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370251" cy="675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652708" y="6285534"/>
            <a:ext cx="982584" cy="98258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429"/>
                </a:lnSpc>
                <a:spcBef>
                  <a:spcPct val="0"/>
                </a:spcBef>
              </a:pPr>
              <a:r>
                <a:rPr lang="en-US" sz="3119" b="1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308360" y="7396922"/>
            <a:ext cx="5671280" cy="91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8"/>
              </a:lnSpc>
            </a:pPr>
            <a:r>
              <a:rPr lang="en-US" sz="265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$7.572.872 + 15% Utilidad (1.135.897 )</a:t>
            </a:r>
          </a:p>
          <a:p>
            <a:pPr marL="0" lvl="0" indent="0" algn="just">
              <a:lnSpc>
                <a:spcPts val="3718"/>
              </a:lnSpc>
              <a:spcBef>
                <a:spcPct val="0"/>
              </a:spcBef>
            </a:pPr>
            <a:r>
              <a:rPr lang="en-US" sz="265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265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otal del proyecto: $8.708.547CLP.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3792336" y="-4183239"/>
            <a:ext cx="7584672" cy="7584672"/>
          </a:xfrm>
          <a:custGeom>
            <a:avLst/>
            <a:gdLst/>
            <a:ahLst/>
            <a:cxnLst/>
            <a:rect l="l" t="t" r="r" b="b"/>
            <a:pathLst>
              <a:path w="7584672" h="7584672">
                <a:moveTo>
                  <a:pt x="0" y="0"/>
                </a:moveTo>
                <a:lnTo>
                  <a:pt x="7584672" y="0"/>
                </a:lnTo>
                <a:lnTo>
                  <a:pt x="7584672" y="7584672"/>
                </a:lnTo>
                <a:lnTo>
                  <a:pt x="0" y="758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2272544" y="1728672"/>
            <a:ext cx="4587476" cy="7727447"/>
          </a:xfrm>
          <a:custGeom>
            <a:avLst/>
            <a:gdLst/>
            <a:ahLst/>
            <a:cxnLst/>
            <a:rect l="l" t="t" r="r" b="b"/>
            <a:pathLst>
              <a:path w="4587476" h="7727447">
                <a:moveTo>
                  <a:pt x="0" y="0"/>
                </a:moveTo>
                <a:lnTo>
                  <a:pt x="4587476" y="0"/>
                </a:lnTo>
                <a:lnTo>
                  <a:pt x="4587476" y="7727447"/>
                </a:lnTo>
                <a:lnTo>
                  <a:pt x="0" y="77274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7186135" y="3685911"/>
            <a:ext cx="9881961" cy="2915178"/>
          </a:xfrm>
          <a:custGeom>
            <a:avLst/>
            <a:gdLst/>
            <a:ahLst/>
            <a:cxnLst/>
            <a:rect l="l" t="t" r="r" b="b"/>
            <a:pathLst>
              <a:path w="9881961" h="2915178">
                <a:moveTo>
                  <a:pt x="0" y="0"/>
                </a:moveTo>
                <a:lnTo>
                  <a:pt x="9881961" y="0"/>
                </a:lnTo>
                <a:lnTo>
                  <a:pt x="9881961" y="2915178"/>
                </a:lnTo>
                <a:lnTo>
                  <a:pt x="0" y="2915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2591451" y="806345"/>
            <a:ext cx="13105098" cy="80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5"/>
              </a:lnSpc>
              <a:spcBef>
                <a:spcPct val="0"/>
              </a:spcBef>
            </a:pPr>
            <a:r>
              <a:rPr lang="en-US" sz="4750" b="1" spc="2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BASE DE DATOS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5747880" y="7932790"/>
            <a:ext cx="5606939" cy="5606939"/>
          </a:xfrm>
          <a:custGeom>
            <a:avLst/>
            <a:gdLst/>
            <a:ahLst/>
            <a:cxnLst/>
            <a:rect l="l" t="t" r="r" b="b"/>
            <a:pathLst>
              <a:path w="5606939" h="5606939">
                <a:moveTo>
                  <a:pt x="0" y="0"/>
                </a:moveTo>
                <a:lnTo>
                  <a:pt x="5606939" y="0"/>
                </a:lnTo>
                <a:lnTo>
                  <a:pt x="5606939" y="5606939"/>
                </a:lnTo>
                <a:lnTo>
                  <a:pt x="0" y="5606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2591451" y="582933"/>
            <a:ext cx="13105098" cy="80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5"/>
              </a:lnSpc>
              <a:spcBef>
                <a:spcPct val="0"/>
              </a:spcBef>
            </a:pPr>
            <a:r>
              <a:rPr lang="en-US" sz="4750" b="1" spc="2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DESARROLO E IMPLEMENTACIÓN IA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081962" y="1686877"/>
            <a:ext cx="2124075" cy="7716538"/>
            <a:chOff x="0" y="0"/>
            <a:chExt cx="2832100" cy="1028871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832100" cy="988953"/>
              <a:chOff x="0" y="0"/>
              <a:chExt cx="944033" cy="32965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44033" cy="329651"/>
              </a:xfrm>
              <a:custGeom>
                <a:avLst/>
                <a:gdLst/>
                <a:ahLst/>
                <a:cxnLst/>
                <a:rect l="l" t="t" r="r" b="b"/>
                <a:pathLst>
                  <a:path w="944033" h="329651">
                    <a:moveTo>
                      <a:pt x="0" y="0"/>
                    </a:moveTo>
                    <a:lnTo>
                      <a:pt x="944033" y="0"/>
                    </a:lnTo>
                    <a:lnTo>
                      <a:pt x="944033" y="329651"/>
                    </a:lnTo>
                    <a:lnTo>
                      <a:pt x="0" y="329651"/>
                    </a:lnTo>
                    <a:close/>
                  </a:path>
                </a:pathLst>
              </a:custGeom>
              <a:solidFill>
                <a:srgbClr val="919191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944033" cy="3487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79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Descarga de dataset</a:t>
                </a:r>
              </a:p>
              <a:p>
                <a:pPr algn="ctr">
                  <a:lnSpc>
                    <a:spcPts val="1679"/>
                  </a:lnSpc>
                  <a:spcBef>
                    <a:spcPct val="0"/>
                  </a:spcBef>
                </a:pPr>
                <a:r>
                  <a:rPr lang="en-US" sz="12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(+ 80.000, usado - nuevo - mal_estado)</a:t>
                </a: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2056910"/>
              <a:ext cx="2832100" cy="988953"/>
              <a:chOff x="0" y="0"/>
              <a:chExt cx="944033" cy="32965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944033" cy="329651"/>
              </a:xfrm>
              <a:custGeom>
                <a:avLst/>
                <a:gdLst/>
                <a:ahLst/>
                <a:cxnLst/>
                <a:rect l="l" t="t" r="r" b="b"/>
                <a:pathLst>
                  <a:path w="944033" h="329651">
                    <a:moveTo>
                      <a:pt x="0" y="0"/>
                    </a:moveTo>
                    <a:lnTo>
                      <a:pt x="944033" y="0"/>
                    </a:lnTo>
                    <a:lnTo>
                      <a:pt x="944033" y="329651"/>
                    </a:lnTo>
                    <a:lnTo>
                      <a:pt x="0" y="329651"/>
                    </a:lnTo>
                    <a:close/>
                  </a:path>
                </a:pathLst>
              </a:custGeom>
              <a:solidFill>
                <a:srgbClr val="919191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944033" cy="3487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79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Preparación de dataset</a:t>
                </a:r>
              </a:p>
              <a:p>
                <a:pPr algn="ctr">
                  <a:lnSpc>
                    <a:spcPts val="1679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(limpieza , balanceo, división  y preparación)</a:t>
                </a:r>
              </a:p>
            </p:txBody>
          </p:sp>
        </p:grpSp>
        <p:sp>
          <p:nvSpPr>
            <p:cNvPr id="12" name="AutoShape 12"/>
            <p:cNvSpPr/>
            <p:nvPr/>
          </p:nvSpPr>
          <p:spPr>
            <a:xfrm>
              <a:off x="1416050" y="988953"/>
              <a:ext cx="0" cy="1067958"/>
            </a:xfrm>
            <a:prstGeom prst="line">
              <a:avLst/>
            </a:prstGeom>
            <a:ln w="50800" cap="rnd">
              <a:solidFill>
                <a:srgbClr val="ACB8C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L"/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4401683"/>
              <a:ext cx="2832100" cy="1547753"/>
              <a:chOff x="0" y="0"/>
              <a:chExt cx="944033" cy="51591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944033" cy="515918"/>
              </a:xfrm>
              <a:custGeom>
                <a:avLst/>
                <a:gdLst/>
                <a:ahLst/>
                <a:cxnLst/>
                <a:rect l="l" t="t" r="r" b="b"/>
                <a:pathLst>
                  <a:path w="944033" h="515918">
                    <a:moveTo>
                      <a:pt x="0" y="0"/>
                    </a:moveTo>
                    <a:lnTo>
                      <a:pt x="944033" y="0"/>
                    </a:lnTo>
                    <a:lnTo>
                      <a:pt x="944033" y="515918"/>
                    </a:lnTo>
                    <a:lnTo>
                      <a:pt x="0" y="515918"/>
                    </a:lnTo>
                    <a:close/>
                  </a:path>
                </a:pathLst>
              </a:custGeom>
              <a:solidFill>
                <a:srgbClr val="919191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944033" cy="534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79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Entrenamientos modelo_ia.py ( 3 entrenamiento para aumento de confianza + 70%)</a:t>
                </a:r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1416050" y="3045863"/>
              <a:ext cx="0" cy="1355819"/>
            </a:xfrm>
            <a:prstGeom prst="line">
              <a:avLst/>
            </a:prstGeom>
            <a:ln w="50800" cap="rnd">
              <a:solidFill>
                <a:srgbClr val="ACB8C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L"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0" y="7329827"/>
              <a:ext cx="2832100" cy="865604"/>
              <a:chOff x="0" y="0"/>
              <a:chExt cx="944033" cy="28853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44033" cy="288535"/>
              </a:xfrm>
              <a:custGeom>
                <a:avLst/>
                <a:gdLst/>
                <a:ahLst/>
                <a:cxnLst/>
                <a:rect l="l" t="t" r="r" b="b"/>
                <a:pathLst>
                  <a:path w="944033" h="288535">
                    <a:moveTo>
                      <a:pt x="0" y="0"/>
                    </a:moveTo>
                    <a:lnTo>
                      <a:pt x="944033" y="0"/>
                    </a:lnTo>
                    <a:lnTo>
                      <a:pt x="944033" y="288535"/>
                    </a:lnTo>
                    <a:lnTo>
                      <a:pt x="0" y="288535"/>
                    </a:lnTo>
                    <a:close/>
                  </a:path>
                </a:pathLst>
              </a:custGeom>
              <a:solidFill>
                <a:srgbClr val="919191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944033" cy="3075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79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Prueba de funcionamiento del modelo_final.tflite</a:t>
                </a:r>
              </a:p>
            </p:txBody>
          </p:sp>
        </p:grpSp>
        <p:sp>
          <p:nvSpPr>
            <p:cNvPr id="20" name="AutoShape 20"/>
            <p:cNvSpPr/>
            <p:nvPr/>
          </p:nvSpPr>
          <p:spPr>
            <a:xfrm>
              <a:off x="1416050" y="5949436"/>
              <a:ext cx="0" cy="1380391"/>
            </a:xfrm>
            <a:prstGeom prst="line">
              <a:avLst/>
            </a:prstGeom>
            <a:ln w="50800" cap="rnd">
              <a:solidFill>
                <a:srgbClr val="ACB8C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L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9423113"/>
              <a:ext cx="2832100" cy="865604"/>
              <a:chOff x="0" y="0"/>
              <a:chExt cx="944033" cy="28853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944033" cy="288535"/>
              </a:xfrm>
              <a:custGeom>
                <a:avLst/>
                <a:gdLst/>
                <a:ahLst/>
                <a:cxnLst/>
                <a:rect l="l" t="t" r="r" b="b"/>
                <a:pathLst>
                  <a:path w="944033" h="288535">
                    <a:moveTo>
                      <a:pt x="0" y="0"/>
                    </a:moveTo>
                    <a:lnTo>
                      <a:pt x="944033" y="0"/>
                    </a:lnTo>
                    <a:lnTo>
                      <a:pt x="944033" y="288535"/>
                    </a:lnTo>
                    <a:lnTo>
                      <a:pt x="0" y="288535"/>
                    </a:lnTo>
                    <a:close/>
                  </a:path>
                </a:pathLst>
              </a:custGeom>
              <a:solidFill>
                <a:srgbClr val="919191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944033" cy="3075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79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Implementación de Backend (Endpoint , Dockerfile)</a:t>
                </a:r>
              </a:p>
            </p:txBody>
          </p:sp>
        </p:grpSp>
        <p:sp>
          <p:nvSpPr>
            <p:cNvPr id="24" name="AutoShape 24"/>
            <p:cNvSpPr/>
            <p:nvPr/>
          </p:nvSpPr>
          <p:spPr>
            <a:xfrm>
              <a:off x="1416050" y="8195431"/>
              <a:ext cx="0" cy="1227682"/>
            </a:xfrm>
            <a:prstGeom prst="line">
              <a:avLst/>
            </a:prstGeom>
            <a:ln w="50800" cap="rnd">
              <a:solidFill>
                <a:srgbClr val="ACB8C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9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967776" y="544374"/>
            <a:ext cx="16352448" cy="91982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4298568" y="-588092"/>
            <a:ext cx="4951540" cy="4951540"/>
          </a:xfrm>
          <a:custGeom>
            <a:avLst/>
            <a:gdLst/>
            <a:ahLst/>
            <a:cxnLst/>
            <a:rect l="l" t="t" r="r" b="b"/>
            <a:pathLst>
              <a:path w="4951540" h="4951540">
                <a:moveTo>
                  <a:pt x="0" y="0"/>
                </a:moveTo>
                <a:lnTo>
                  <a:pt x="4951540" y="0"/>
                </a:lnTo>
                <a:lnTo>
                  <a:pt x="4951540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-2276870" y="8332505"/>
            <a:ext cx="4951540" cy="4951540"/>
          </a:xfrm>
          <a:custGeom>
            <a:avLst/>
            <a:gdLst/>
            <a:ahLst/>
            <a:cxnLst/>
            <a:rect l="l" t="t" r="r" b="b"/>
            <a:pathLst>
              <a:path w="4951540" h="4951540">
                <a:moveTo>
                  <a:pt x="0" y="0"/>
                </a:moveTo>
                <a:lnTo>
                  <a:pt x="4951539" y="0"/>
                </a:lnTo>
                <a:lnTo>
                  <a:pt x="4951539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9936097" y="2333017"/>
            <a:ext cx="7553489" cy="6120277"/>
            <a:chOff x="0" y="0"/>
            <a:chExt cx="1947540" cy="1578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47539" cy="1578010"/>
            </a:xfrm>
            <a:custGeom>
              <a:avLst/>
              <a:gdLst/>
              <a:ahLst/>
              <a:cxnLst/>
              <a:rect l="l" t="t" r="r" b="b"/>
              <a:pathLst>
                <a:path w="1947539" h="1578010">
                  <a:moveTo>
                    <a:pt x="23574" y="0"/>
                  </a:moveTo>
                  <a:lnTo>
                    <a:pt x="1923966" y="0"/>
                  </a:lnTo>
                  <a:cubicBezTo>
                    <a:pt x="1930218" y="0"/>
                    <a:pt x="1936214" y="2484"/>
                    <a:pt x="1940635" y="6905"/>
                  </a:cubicBezTo>
                  <a:cubicBezTo>
                    <a:pt x="1945056" y="11326"/>
                    <a:pt x="1947539" y="17322"/>
                    <a:pt x="1947539" y="23574"/>
                  </a:cubicBezTo>
                  <a:lnTo>
                    <a:pt x="1947539" y="1554436"/>
                  </a:lnTo>
                  <a:cubicBezTo>
                    <a:pt x="1947539" y="1567456"/>
                    <a:pt x="1936985" y="1578010"/>
                    <a:pt x="1923966" y="1578010"/>
                  </a:cubicBezTo>
                  <a:lnTo>
                    <a:pt x="23574" y="1578010"/>
                  </a:lnTo>
                  <a:cubicBezTo>
                    <a:pt x="17322" y="1578010"/>
                    <a:pt x="11326" y="1575526"/>
                    <a:pt x="6905" y="1571105"/>
                  </a:cubicBezTo>
                  <a:cubicBezTo>
                    <a:pt x="2484" y="1566684"/>
                    <a:pt x="0" y="1560688"/>
                    <a:pt x="0" y="1554436"/>
                  </a:cubicBezTo>
                  <a:lnTo>
                    <a:pt x="0" y="23574"/>
                  </a:lnTo>
                  <a:cubicBezTo>
                    <a:pt x="0" y="10554"/>
                    <a:pt x="10554" y="0"/>
                    <a:pt x="23574" y="0"/>
                  </a:cubicBezTo>
                  <a:close/>
                </a:path>
              </a:pathLst>
            </a:custGeom>
            <a:blipFill>
              <a:blip r:embed="rId5"/>
              <a:stretch>
                <a:fillRect l="-22183" r="-22183"/>
              </a:stretch>
            </a:blipFill>
            <a:ln w="95250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-1166701" y="-1365601"/>
            <a:ext cx="2731202" cy="2731202"/>
          </a:xfrm>
          <a:custGeom>
            <a:avLst/>
            <a:gdLst/>
            <a:ahLst/>
            <a:cxnLst/>
            <a:rect l="l" t="t" r="r" b="b"/>
            <a:pathLst>
              <a:path w="2731202" h="2731202">
                <a:moveTo>
                  <a:pt x="0" y="0"/>
                </a:moveTo>
                <a:lnTo>
                  <a:pt x="2731201" y="0"/>
                </a:lnTo>
                <a:lnTo>
                  <a:pt x="2731201" y="2731202"/>
                </a:lnTo>
                <a:lnTo>
                  <a:pt x="0" y="2731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5901228" y="8332505"/>
            <a:ext cx="4623880" cy="4623880"/>
          </a:xfrm>
          <a:custGeom>
            <a:avLst/>
            <a:gdLst/>
            <a:ahLst/>
            <a:cxnLst/>
            <a:rect l="l" t="t" r="r" b="b"/>
            <a:pathLst>
              <a:path w="4623880" h="4623880">
                <a:moveTo>
                  <a:pt x="0" y="0"/>
                </a:moveTo>
                <a:lnTo>
                  <a:pt x="4623879" y="0"/>
                </a:lnTo>
                <a:lnTo>
                  <a:pt x="4623879" y="4623880"/>
                </a:lnTo>
                <a:lnTo>
                  <a:pt x="0" y="4623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242369" y="1943590"/>
            <a:ext cx="8693728" cy="84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10"/>
              </a:lnSpc>
              <a:spcBef>
                <a:spcPct val="0"/>
              </a:spcBef>
            </a:pPr>
            <a:r>
              <a:rPr lang="en-US" sz="4935" b="1" spc="26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CONCLUSIÓN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2369" y="3139532"/>
            <a:ext cx="7551047" cy="401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407" lvl="1" indent="-275204" algn="just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Proyect</a:t>
            </a:r>
            <a:r>
              <a:rPr lang="en-US" sz="254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 permitió modernizar la gestión de inventarios en Gendarmería.</a:t>
            </a:r>
          </a:p>
          <a:p>
            <a:pPr marL="550407" lvl="1" indent="-275204" algn="just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254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Integración de IA → innovación en sector público.</a:t>
            </a:r>
          </a:p>
          <a:p>
            <a:pPr marL="550407" lvl="1" indent="-275204" algn="just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254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Metodología ágil → entregas continuas y adaptación.</a:t>
            </a:r>
          </a:p>
          <a:p>
            <a:pPr marL="550407" lvl="1" indent="-275204" algn="just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254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Impacto positivo: transparencia, reducción de costos, mayor productividad.</a:t>
            </a:r>
          </a:p>
          <a:p>
            <a:pPr marL="0" lvl="0" indent="0" algn="just">
              <a:lnSpc>
                <a:spcPts val="3569"/>
              </a:lnSpc>
              <a:spcBef>
                <a:spcPct val="0"/>
              </a:spcBef>
            </a:pPr>
            <a:endParaRPr lang="en-US" sz="254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921889" y="4417115"/>
            <a:ext cx="10822859" cy="131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86"/>
              </a:lnSpc>
              <a:spcBef>
                <a:spcPct val="0"/>
              </a:spcBef>
            </a:pPr>
            <a:r>
              <a:rPr lang="en-US" sz="7816" b="1" spc="422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MUCHAS GRACIAS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254962" y="-102870"/>
            <a:ext cx="7208768" cy="720876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976" r="-24976"/>
              </a:stretch>
            </a:blipFill>
            <a:ln w="104775" cap="sq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65177" y="975483"/>
            <a:ext cx="979571" cy="97957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464455" y="8732863"/>
            <a:ext cx="3108274" cy="310827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3961708" y="-5414695"/>
            <a:ext cx="7923416" cy="7923416"/>
          </a:xfrm>
          <a:custGeom>
            <a:avLst/>
            <a:gdLst/>
            <a:ahLst/>
            <a:cxnLst/>
            <a:rect l="l" t="t" r="r" b="b"/>
            <a:pathLst>
              <a:path w="7923416" h="7923416">
                <a:moveTo>
                  <a:pt x="0" y="0"/>
                </a:moveTo>
                <a:lnTo>
                  <a:pt x="7923416" y="0"/>
                </a:lnTo>
                <a:lnTo>
                  <a:pt x="7923416" y="7923416"/>
                </a:lnTo>
                <a:lnTo>
                  <a:pt x="0" y="7923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5479371" y="8259853"/>
            <a:ext cx="4440020" cy="4440020"/>
          </a:xfrm>
          <a:custGeom>
            <a:avLst/>
            <a:gdLst/>
            <a:ahLst/>
            <a:cxnLst/>
            <a:rect l="l" t="t" r="r" b="b"/>
            <a:pathLst>
              <a:path w="4440020" h="4440020">
                <a:moveTo>
                  <a:pt x="0" y="0"/>
                </a:moveTo>
                <a:lnTo>
                  <a:pt x="4440021" y="0"/>
                </a:lnTo>
                <a:lnTo>
                  <a:pt x="4440021" y="4440021"/>
                </a:lnTo>
                <a:lnTo>
                  <a:pt x="0" y="4440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3297592" y="-4848996"/>
            <a:ext cx="7923416" cy="7923416"/>
          </a:xfrm>
          <a:custGeom>
            <a:avLst/>
            <a:gdLst/>
            <a:ahLst/>
            <a:cxnLst/>
            <a:rect l="l" t="t" r="r" b="b"/>
            <a:pathLst>
              <a:path w="7923416" h="7923416">
                <a:moveTo>
                  <a:pt x="0" y="0"/>
                </a:moveTo>
                <a:lnTo>
                  <a:pt x="7923416" y="0"/>
                </a:lnTo>
                <a:lnTo>
                  <a:pt x="7923416" y="7923415"/>
                </a:lnTo>
                <a:lnTo>
                  <a:pt x="0" y="7923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-3890001" y="7334335"/>
            <a:ext cx="8536002" cy="8536002"/>
          </a:xfrm>
          <a:custGeom>
            <a:avLst/>
            <a:gdLst/>
            <a:ahLst/>
            <a:cxnLst/>
            <a:rect l="l" t="t" r="r" b="b"/>
            <a:pathLst>
              <a:path w="8536002" h="8536002">
                <a:moveTo>
                  <a:pt x="0" y="0"/>
                </a:moveTo>
                <a:lnTo>
                  <a:pt x="8536002" y="0"/>
                </a:lnTo>
                <a:lnTo>
                  <a:pt x="8536002" y="8536002"/>
                </a:lnTo>
                <a:lnTo>
                  <a:pt x="0" y="8536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272008" y="3577282"/>
            <a:ext cx="2686940" cy="2686940"/>
            <a:chOff x="0" y="0"/>
            <a:chExt cx="14840029" cy="14840029"/>
          </a:xfrm>
        </p:grpSpPr>
        <p:sp>
          <p:nvSpPr>
            <p:cNvPr id="6" name="Freeform 6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21396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Freeform 8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5"/>
              <a:stretch>
                <a:fillRect l="223" t="-16665" r="223" b="-1666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245448" y="3577282"/>
            <a:ext cx="2686940" cy="2686940"/>
            <a:chOff x="0" y="0"/>
            <a:chExt cx="14840029" cy="14840029"/>
          </a:xfrm>
        </p:grpSpPr>
        <p:sp>
          <p:nvSpPr>
            <p:cNvPr id="10" name="Freeform 10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21396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6"/>
              <a:stretch>
                <a:fillRect l="223" r="22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760528" y="3577282"/>
            <a:ext cx="2686940" cy="2686940"/>
            <a:chOff x="0" y="0"/>
            <a:chExt cx="14840029" cy="14840029"/>
          </a:xfrm>
        </p:grpSpPr>
        <p:sp>
          <p:nvSpPr>
            <p:cNvPr id="14" name="Freeform 14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21396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7"/>
              <a:stretch>
                <a:fillRect l="223" r="22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272008" y="6415274"/>
            <a:ext cx="2770545" cy="606221"/>
            <a:chOff x="0" y="0"/>
            <a:chExt cx="604647" cy="1323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04647" cy="132302"/>
            </a:xfrm>
            <a:custGeom>
              <a:avLst/>
              <a:gdLst/>
              <a:ahLst/>
              <a:cxnLst/>
              <a:rect l="l" t="t" r="r" b="b"/>
              <a:pathLst>
                <a:path w="604647" h="132302">
                  <a:moveTo>
                    <a:pt x="50299" y="0"/>
                  </a:moveTo>
                  <a:lnTo>
                    <a:pt x="554349" y="0"/>
                  </a:lnTo>
                  <a:cubicBezTo>
                    <a:pt x="582128" y="0"/>
                    <a:pt x="604647" y="22519"/>
                    <a:pt x="604647" y="50299"/>
                  </a:cubicBezTo>
                  <a:lnTo>
                    <a:pt x="604647" y="82004"/>
                  </a:lnTo>
                  <a:cubicBezTo>
                    <a:pt x="604647" y="109783"/>
                    <a:pt x="582128" y="132302"/>
                    <a:pt x="554349" y="132302"/>
                  </a:cubicBezTo>
                  <a:lnTo>
                    <a:pt x="50299" y="132302"/>
                  </a:lnTo>
                  <a:cubicBezTo>
                    <a:pt x="22519" y="132302"/>
                    <a:pt x="0" y="109783"/>
                    <a:pt x="0" y="82004"/>
                  </a:cubicBezTo>
                  <a:lnTo>
                    <a:pt x="0" y="50299"/>
                  </a:lnTo>
                  <a:cubicBezTo>
                    <a:pt x="0" y="22519"/>
                    <a:pt x="22519" y="0"/>
                    <a:pt x="502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604647" cy="179927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r>
                <a:rPr lang="en-US" sz="2219" b="1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Tihare Campusano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245448" y="6415274"/>
            <a:ext cx="2770545" cy="606221"/>
            <a:chOff x="0" y="0"/>
            <a:chExt cx="604647" cy="1323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4647" cy="132302"/>
            </a:xfrm>
            <a:custGeom>
              <a:avLst/>
              <a:gdLst/>
              <a:ahLst/>
              <a:cxnLst/>
              <a:rect l="l" t="t" r="r" b="b"/>
              <a:pathLst>
                <a:path w="604647" h="132302">
                  <a:moveTo>
                    <a:pt x="50299" y="0"/>
                  </a:moveTo>
                  <a:lnTo>
                    <a:pt x="554349" y="0"/>
                  </a:lnTo>
                  <a:cubicBezTo>
                    <a:pt x="582128" y="0"/>
                    <a:pt x="604647" y="22519"/>
                    <a:pt x="604647" y="50299"/>
                  </a:cubicBezTo>
                  <a:lnTo>
                    <a:pt x="604647" y="82004"/>
                  </a:lnTo>
                  <a:cubicBezTo>
                    <a:pt x="604647" y="109783"/>
                    <a:pt x="582128" y="132302"/>
                    <a:pt x="554349" y="132302"/>
                  </a:cubicBezTo>
                  <a:lnTo>
                    <a:pt x="50299" y="132302"/>
                  </a:lnTo>
                  <a:cubicBezTo>
                    <a:pt x="22519" y="132302"/>
                    <a:pt x="0" y="109783"/>
                    <a:pt x="0" y="82004"/>
                  </a:cubicBezTo>
                  <a:lnTo>
                    <a:pt x="0" y="50299"/>
                  </a:lnTo>
                  <a:cubicBezTo>
                    <a:pt x="0" y="22519"/>
                    <a:pt x="22519" y="0"/>
                    <a:pt x="502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604647" cy="179927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r>
                <a:rPr lang="en-US" sz="2219" b="1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Octavio Yañez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760528" y="6415274"/>
            <a:ext cx="2770545" cy="606221"/>
            <a:chOff x="0" y="0"/>
            <a:chExt cx="604647" cy="13230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04647" cy="132302"/>
            </a:xfrm>
            <a:custGeom>
              <a:avLst/>
              <a:gdLst/>
              <a:ahLst/>
              <a:cxnLst/>
              <a:rect l="l" t="t" r="r" b="b"/>
              <a:pathLst>
                <a:path w="604647" h="132302">
                  <a:moveTo>
                    <a:pt x="50299" y="0"/>
                  </a:moveTo>
                  <a:lnTo>
                    <a:pt x="554349" y="0"/>
                  </a:lnTo>
                  <a:cubicBezTo>
                    <a:pt x="582128" y="0"/>
                    <a:pt x="604647" y="22519"/>
                    <a:pt x="604647" y="50299"/>
                  </a:cubicBezTo>
                  <a:lnTo>
                    <a:pt x="604647" y="82004"/>
                  </a:lnTo>
                  <a:cubicBezTo>
                    <a:pt x="604647" y="109783"/>
                    <a:pt x="582128" y="132302"/>
                    <a:pt x="554349" y="132302"/>
                  </a:cubicBezTo>
                  <a:lnTo>
                    <a:pt x="50299" y="132302"/>
                  </a:lnTo>
                  <a:cubicBezTo>
                    <a:pt x="22519" y="132302"/>
                    <a:pt x="0" y="109783"/>
                    <a:pt x="0" y="82004"/>
                  </a:cubicBezTo>
                  <a:lnTo>
                    <a:pt x="0" y="50299"/>
                  </a:lnTo>
                  <a:cubicBezTo>
                    <a:pt x="0" y="22519"/>
                    <a:pt x="22519" y="0"/>
                    <a:pt x="502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604647" cy="179927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r>
                <a:rPr lang="en-US" sz="2219" b="1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Yeremi Guerrero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-2021111" y="-1885260"/>
            <a:ext cx="4440020" cy="4440020"/>
          </a:xfrm>
          <a:custGeom>
            <a:avLst/>
            <a:gdLst/>
            <a:ahLst/>
            <a:cxnLst/>
            <a:rect l="l" t="t" r="r" b="b"/>
            <a:pathLst>
              <a:path w="4440020" h="4440020">
                <a:moveTo>
                  <a:pt x="0" y="0"/>
                </a:moveTo>
                <a:lnTo>
                  <a:pt x="4440021" y="0"/>
                </a:lnTo>
                <a:lnTo>
                  <a:pt x="4440021" y="4440021"/>
                </a:lnTo>
                <a:lnTo>
                  <a:pt x="0" y="4440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>
            <a:off x="15479371" y="8259853"/>
            <a:ext cx="4440020" cy="4440020"/>
          </a:xfrm>
          <a:custGeom>
            <a:avLst/>
            <a:gdLst/>
            <a:ahLst/>
            <a:cxnLst/>
            <a:rect l="l" t="t" r="r" b="b"/>
            <a:pathLst>
              <a:path w="4440020" h="4440020">
                <a:moveTo>
                  <a:pt x="0" y="0"/>
                </a:moveTo>
                <a:lnTo>
                  <a:pt x="4440021" y="0"/>
                </a:lnTo>
                <a:lnTo>
                  <a:pt x="4440021" y="4440021"/>
                </a:lnTo>
                <a:lnTo>
                  <a:pt x="0" y="4440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28" name="TextBox 28"/>
          <p:cNvSpPr txBox="1"/>
          <p:nvPr/>
        </p:nvSpPr>
        <p:spPr>
          <a:xfrm>
            <a:off x="5373106" y="2135242"/>
            <a:ext cx="7545390" cy="76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74"/>
              </a:lnSpc>
              <a:spcBef>
                <a:spcPct val="0"/>
              </a:spcBef>
            </a:pPr>
            <a:r>
              <a:rPr lang="en-US" sz="4546" b="1" u="none" strike="noStrike" spc="24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EQUIPO DE TRABAJO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19957" y="7135794"/>
            <a:ext cx="2391042" cy="33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6"/>
              </a:lnSpc>
              <a:spcBef>
                <a:spcPct val="0"/>
              </a:spcBef>
            </a:pPr>
            <a:r>
              <a:rPr lang="en-US" sz="1933" i="1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Scrum Master + Dev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435199" y="7124047"/>
            <a:ext cx="2391042" cy="338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6"/>
              </a:lnSpc>
              <a:spcBef>
                <a:spcPct val="0"/>
              </a:spcBef>
            </a:pPr>
            <a:r>
              <a:rPr lang="en-US" sz="2033" i="1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Desarrollador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908477" y="7145319"/>
            <a:ext cx="2391042" cy="30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66"/>
              </a:lnSpc>
              <a:spcBef>
                <a:spcPct val="0"/>
              </a:spcBef>
            </a:pPr>
            <a:r>
              <a:rPr lang="en-US" sz="1833" i="1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Product Owner + Dev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880074" y="1730112"/>
            <a:ext cx="8293221" cy="7343315"/>
            <a:chOff x="0" y="0"/>
            <a:chExt cx="2336493" cy="20688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6493" cy="2068871"/>
            </a:xfrm>
            <a:custGeom>
              <a:avLst/>
              <a:gdLst/>
              <a:ahLst/>
              <a:cxnLst/>
              <a:rect l="l" t="t" r="r" b="b"/>
              <a:pathLst>
                <a:path w="2336493" h="2068871">
                  <a:moveTo>
                    <a:pt x="61613" y="0"/>
                  </a:moveTo>
                  <a:lnTo>
                    <a:pt x="2274881" y="0"/>
                  </a:lnTo>
                  <a:cubicBezTo>
                    <a:pt x="2291221" y="0"/>
                    <a:pt x="2306893" y="6491"/>
                    <a:pt x="2318447" y="18046"/>
                  </a:cubicBezTo>
                  <a:cubicBezTo>
                    <a:pt x="2330002" y="29601"/>
                    <a:pt x="2336493" y="45272"/>
                    <a:pt x="2336493" y="61613"/>
                  </a:cubicBezTo>
                  <a:lnTo>
                    <a:pt x="2336493" y="2007259"/>
                  </a:lnTo>
                  <a:cubicBezTo>
                    <a:pt x="2336493" y="2041286"/>
                    <a:pt x="2308908" y="2068871"/>
                    <a:pt x="2274881" y="2068871"/>
                  </a:cubicBezTo>
                  <a:lnTo>
                    <a:pt x="61613" y="2068871"/>
                  </a:lnTo>
                  <a:cubicBezTo>
                    <a:pt x="27585" y="2068871"/>
                    <a:pt x="0" y="2041286"/>
                    <a:pt x="0" y="2007259"/>
                  </a:cubicBezTo>
                  <a:lnTo>
                    <a:pt x="0" y="61613"/>
                  </a:lnTo>
                  <a:cubicBezTo>
                    <a:pt x="0" y="27585"/>
                    <a:pt x="27585" y="0"/>
                    <a:pt x="61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36493" cy="2116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874257" y="7321657"/>
            <a:ext cx="5514836" cy="5514836"/>
          </a:xfrm>
          <a:custGeom>
            <a:avLst/>
            <a:gdLst/>
            <a:ahLst/>
            <a:cxnLst/>
            <a:rect l="l" t="t" r="r" b="b"/>
            <a:pathLst>
              <a:path w="5514836" h="5514836">
                <a:moveTo>
                  <a:pt x="0" y="0"/>
                </a:moveTo>
                <a:lnTo>
                  <a:pt x="5514836" y="0"/>
                </a:lnTo>
                <a:lnTo>
                  <a:pt x="5514836" y="5514837"/>
                </a:lnTo>
                <a:lnTo>
                  <a:pt x="0" y="5514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-2884944" y="-2757418"/>
            <a:ext cx="5514836" cy="5514836"/>
          </a:xfrm>
          <a:custGeom>
            <a:avLst/>
            <a:gdLst/>
            <a:ahLst/>
            <a:cxnLst/>
            <a:rect l="l" t="t" r="r" b="b"/>
            <a:pathLst>
              <a:path w="5514836" h="5514836">
                <a:moveTo>
                  <a:pt x="0" y="0"/>
                </a:moveTo>
                <a:lnTo>
                  <a:pt x="5514836" y="0"/>
                </a:lnTo>
                <a:lnTo>
                  <a:pt x="5514836" y="5514836"/>
                </a:lnTo>
                <a:lnTo>
                  <a:pt x="0" y="5514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4305224" y="-3444907"/>
            <a:ext cx="5514836" cy="5514836"/>
          </a:xfrm>
          <a:custGeom>
            <a:avLst/>
            <a:gdLst/>
            <a:ahLst/>
            <a:cxnLst/>
            <a:rect l="l" t="t" r="r" b="b"/>
            <a:pathLst>
              <a:path w="5514836" h="5514836">
                <a:moveTo>
                  <a:pt x="0" y="0"/>
                </a:moveTo>
                <a:lnTo>
                  <a:pt x="5514836" y="0"/>
                </a:lnTo>
                <a:lnTo>
                  <a:pt x="5514836" y="5514836"/>
                </a:lnTo>
                <a:lnTo>
                  <a:pt x="0" y="5514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-1795793" y="8501454"/>
            <a:ext cx="3571092" cy="3571092"/>
          </a:xfrm>
          <a:custGeom>
            <a:avLst/>
            <a:gdLst/>
            <a:ahLst/>
            <a:cxnLst/>
            <a:rect l="l" t="t" r="r" b="b"/>
            <a:pathLst>
              <a:path w="3571092" h="3571092">
                <a:moveTo>
                  <a:pt x="0" y="0"/>
                </a:moveTo>
                <a:lnTo>
                  <a:pt x="3571092" y="0"/>
                </a:lnTo>
                <a:lnTo>
                  <a:pt x="3571092" y="3571092"/>
                </a:lnTo>
                <a:lnTo>
                  <a:pt x="0" y="3571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4752904" y="5913864"/>
            <a:ext cx="3535096" cy="3535096"/>
          </a:xfrm>
          <a:custGeom>
            <a:avLst/>
            <a:gdLst/>
            <a:ahLst/>
            <a:cxnLst/>
            <a:rect l="l" t="t" r="r" b="b"/>
            <a:pathLst>
              <a:path w="3535096" h="3535096">
                <a:moveTo>
                  <a:pt x="0" y="0"/>
                </a:moveTo>
                <a:lnTo>
                  <a:pt x="3535096" y="0"/>
                </a:lnTo>
                <a:lnTo>
                  <a:pt x="3535096" y="3535096"/>
                </a:lnTo>
                <a:lnTo>
                  <a:pt x="0" y="3535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726335" y="2846304"/>
            <a:ext cx="6167345" cy="565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Introducción y Problemática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Objetivos y Metodología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Riesgos del proyecto 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Arquitectura del sistema e IA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Herramientas, tecnologías y Costos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Base de datos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Implementación IA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Aplicación funcionando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Conclusión </a:t>
            </a:r>
          </a:p>
          <a:p>
            <a:pPr algn="l">
              <a:lnSpc>
                <a:spcPts val="4533"/>
              </a:lnSpc>
            </a:pPr>
            <a:endParaRPr lang="en-US" sz="2714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29892" y="2846304"/>
            <a:ext cx="987419" cy="565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2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3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4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5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6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7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8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9</a:t>
            </a:r>
          </a:p>
          <a:p>
            <a:pPr algn="ctr">
              <a:lnSpc>
                <a:spcPts val="4533"/>
              </a:lnSpc>
            </a:pPr>
            <a:endParaRPr lang="en-US" sz="2714" b="1">
              <a:solidFill>
                <a:srgbClr val="E0E761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683670" y="2708093"/>
            <a:ext cx="7378972" cy="5387354"/>
            <a:chOff x="0" y="0"/>
            <a:chExt cx="1441162" cy="10521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41162" cy="1052186"/>
            </a:xfrm>
            <a:custGeom>
              <a:avLst/>
              <a:gdLst/>
              <a:ahLst/>
              <a:cxnLst/>
              <a:rect l="l" t="t" r="r" b="b"/>
              <a:pathLst>
                <a:path w="1441162" h="1052186">
                  <a:moveTo>
                    <a:pt x="24131" y="0"/>
                  </a:moveTo>
                  <a:lnTo>
                    <a:pt x="1417030" y="0"/>
                  </a:lnTo>
                  <a:cubicBezTo>
                    <a:pt x="1423430" y="0"/>
                    <a:pt x="1429568" y="2542"/>
                    <a:pt x="1434094" y="7068"/>
                  </a:cubicBezTo>
                  <a:cubicBezTo>
                    <a:pt x="1438619" y="11593"/>
                    <a:pt x="1441162" y="17731"/>
                    <a:pt x="1441162" y="24131"/>
                  </a:cubicBezTo>
                  <a:lnTo>
                    <a:pt x="1441162" y="1028054"/>
                  </a:lnTo>
                  <a:cubicBezTo>
                    <a:pt x="1441162" y="1034454"/>
                    <a:pt x="1438619" y="1040592"/>
                    <a:pt x="1434094" y="1045118"/>
                  </a:cubicBezTo>
                  <a:cubicBezTo>
                    <a:pt x="1429568" y="1049643"/>
                    <a:pt x="1423430" y="1052186"/>
                    <a:pt x="1417030" y="1052186"/>
                  </a:cubicBezTo>
                  <a:lnTo>
                    <a:pt x="24131" y="1052186"/>
                  </a:lnTo>
                  <a:cubicBezTo>
                    <a:pt x="17731" y="1052186"/>
                    <a:pt x="11593" y="1049643"/>
                    <a:pt x="7068" y="1045118"/>
                  </a:cubicBezTo>
                  <a:cubicBezTo>
                    <a:pt x="2542" y="1040592"/>
                    <a:pt x="0" y="1034454"/>
                    <a:pt x="0" y="1028054"/>
                  </a:cubicBezTo>
                  <a:lnTo>
                    <a:pt x="0" y="24131"/>
                  </a:lnTo>
                  <a:cubicBezTo>
                    <a:pt x="0" y="17731"/>
                    <a:pt x="2542" y="11593"/>
                    <a:pt x="7068" y="7068"/>
                  </a:cubicBezTo>
                  <a:cubicBezTo>
                    <a:pt x="11593" y="2542"/>
                    <a:pt x="17731" y="0"/>
                    <a:pt x="24131" y="0"/>
                  </a:cubicBezTo>
                  <a:close/>
                </a:path>
              </a:pathLst>
            </a:custGeom>
            <a:blipFill>
              <a:blip r:embed="rId7"/>
              <a:stretch>
                <a:fillRect l="-19039" r="-19039"/>
              </a:stretch>
            </a:blipFill>
            <a:ln w="95250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274544" y="1209498"/>
            <a:ext cx="4929378" cy="1041229"/>
            <a:chOff x="0" y="0"/>
            <a:chExt cx="1075794" cy="22723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75794" cy="227239"/>
            </a:xfrm>
            <a:custGeom>
              <a:avLst/>
              <a:gdLst/>
              <a:ahLst/>
              <a:cxnLst/>
              <a:rect l="l" t="t" r="r" b="b"/>
              <a:pathLst>
                <a:path w="1075794" h="227239">
                  <a:moveTo>
                    <a:pt x="32982" y="0"/>
                  </a:moveTo>
                  <a:lnTo>
                    <a:pt x="1042812" y="0"/>
                  </a:lnTo>
                  <a:cubicBezTo>
                    <a:pt x="1061027" y="0"/>
                    <a:pt x="1075794" y="14767"/>
                    <a:pt x="1075794" y="32982"/>
                  </a:cubicBezTo>
                  <a:lnTo>
                    <a:pt x="1075794" y="194257"/>
                  </a:lnTo>
                  <a:cubicBezTo>
                    <a:pt x="1075794" y="212473"/>
                    <a:pt x="1061027" y="227239"/>
                    <a:pt x="1042812" y="227239"/>
                  </a:cubicBezTo>
                  <a:lnTo>
                    <a:pt x="32982" y="227239"/>
                  </a:lnTo>
                  <a:cubicBezTo>
                    <a:pt x="14767" y="227239"/>
                    <a:pt x="0" y="212473"/>
                    <a:pt x="0" y="194257"/>
                  </a:cubicBezTo>
                  <a:lnTo>
                    <a:pt x="0" y="32982"/>
                  </a:lnTo>
                  <a:cubicBezTo>
                    <a:pt x="0" y="14767"/>
                    <a:pt x="14767" y="0"/>
                    <a:pt x="329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1075794" cy="3320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559"/>
                </a:lnSpc>
              </a:pPr>
              <a:r>
                <a:rPr lang="en-US" sz="4619" b="1" spc="286">
                  <a:solidFill>
                    <a:srgbClr val="21396D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CONTENIDO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4298568" y="-588092"/>
            <a:ext cx="4951540" cy="4951540"/>
          </a:xfrm>
          <a:custGeom>
            <a:avLst/>
            <a:gdLst/>
            <a:ahLst/>
            <a:cxnLst/>
            <a:rect l="l" t="t" r="r" b="b"/>
            <a:pathLst>
              <a:path w="4951540" h="4951540">
                <a:moveTo>
                  <a:pt x="0" y="0"/>
                </a:moveTo>
                <a:lnTo>
                  <a:pt x="4951540" y="0"/>
                </a:lnTo>
                <a:lnTo>
                  <a:pt x="4951540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-2276870" y="8332505"/>
            <a:ext cx="4951540" cy="4951540"/>
          </a:xfrm>
          <a:custGeom>
            <a:avLst/>
            <a:gdLst/>
            <a:ahLst/>
            <a:cxnLst/>
            <a:rect l="l" t="t" r="r" b="b"/>
            <a:pathLst>
              <a:path w="4951540" h="4951540">
                <a:moveTo>
                  <a:pt x="0" y="0"/>
                </a:moveTo>
                <a:lnTo>
                  <a:pt x="4951539" y="0"/>
                </a:lnTo>
                <a:lnTo>
                  <a:pt x="4951539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9936097" y="2333017"/>
            <a:ext cx="7553489" cy="6120277"/>
            <a:chOff x="0" y="0"/>
            <a:chExt cx="1947540" cy="1578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47539" cy="1578010"/>
            </a:xfrm>
            <a:custGeom>
              <a:avLst/>
              <a:gdLst/>
              <a:ahLst/>
              <a:cxnLst/>
              <a:rect l="l" t="t" r="r" b="b"/>
              <a:pathLst>
                <a:path w="1947539" h="1578010">
                  <a:moveTo>
                    <a:pt x="23574" y="0"/>
                  </a:moveTo>
                  <a:lnTo>
                    <a:pt x="1923966" y="0"/>
                  </a:lnTo>
                  <a:cubicBezTo>
                    <a:pt x="1930218" y="0"/>
                    <a:pt x="1936214" y="2484"/>
                    <a:pt x="1940635" y="6905"/>
                  </a:cubicBezTo>
                  <a:cubicBezTo>
                    <a:pt x="1945056" y="11326"/>
                    <a:pt x="1947539" y="17322"/>
                    <a:pt x="1947539" y="23574"/>
                  </a:cubicBezTo>
                  <a:lnTo>
                    <a:pt x="1947539" y="1554436"/>
                  </a:lnTo>
                  <a:cubicBezTo>
                    <a:pt x="1947539" y="1567456"/>
                    <a:pt x="1936985" y="1578010"/>
                    <a:pt x="1923966" y="1578010"/>
                  </a:cubicBezTo>
                  <a:lnTo>
                    <a:pt x="23574" y="1578010"/>
                  </a:lnTo>
                  <a:cubicBezTo>
                    <a:pt x="17322" y="1578010"/>
                    <a:pt x="11326" y="1575526"/>
                    <a:pt x="6905" y="1571105"/>
                  </a:cubicBezTo>
                  <a:cubicBezTo>
                    <a:pt x="2484" y="1566684"/>
                    <a:pt x="0" y="1560688"/>
                    <a:pt x="0" y="1554436"/>
                  </a:cubicBezTo>
                  <a:lnTo>
                    <a:pt x="0" y="23574"/>
                  </a:lnTo>
                  <a:cubicBezTo>
                    <a:pt x="0" y="10554"/>
                    <a:pt x="10554" y="0"/>
                    <a:pt x="23574" y="0"/>
                  </a:cubicBezTo>
                  <a:close/>
                </a:path>
              </a:pathLst>
            </a:custGeom>
            <a:blipFill>
              <a:blip r:embed="rId5"/>
              <a:stretch>
                <a:fillRect l="-10769" r="-10769"/>
              </a:stretch>
            </a:blipFill>
            <a:ln w="95250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42369" y="1943590"/>
            <a:ext cx="8693728" cy="84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10"/>
              </a:lnSpc>
              <a:spcBef>
                <a:spcPct val="0"/>
              </a:spcBef>
            </a:pPr>
            <a:r>
              <a:rPr lang="en-US" sz="4935" b="1" spc="26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2369" y="3139532"/>
            <a:ext cx="7551047" cy="4459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69"/>
              </a:lnSpc>
              <a:spcBef>
                <a:spcPct val="0"/>
              </a:spcBef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 proyect</a:t>
            </a:r>
            <a:r>
              <a:rPr lang="en-US" sz="254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 NEXA surge como respuesta a la necesidad de modernizar los procesos de inventario en Gendarmería de Chile, los cuales se realizaban de manera manual, generando errores, falta de trazabilidad y poca eficiencia. Nuestra propuesta consiste en una plataforma digital segura, escalable y con integración de Inteligencia Artificial, que permite optimizar el control de stock en tiempo real, automatizar reportes y fortalecer la transparencia institucional.</a:t>
            </a:r>
          </a:p>
        </p:txBody>
      </p:sp>
      <p:sp>
        <p:nvSpPr>
          <p:cNvPr id="9" name="Freeform 9"/>
          <p:cNvSpPr/>
          <p:nvPr/>
        </p:nvSpPr>
        <p:spPr>
          <a:xfrm>
            <a:off x="-1166701" y="-1365601"/>
            <a:ext cx="2731202" cy="2731202"/>
          </a:xfrm>
          <a:custGeom>
            <a:avLst/>
            <a:gdLst/>
            <a:ahLst/>
            <a:cxnLst/>
            <a:rect l="l" t="t" r="r" b="b"/>
            <a:pathLst>
              <a:path w="2731202" h="2731202">
                <a:moveTo>
                  <a:pt x="0" y="0"/>
                </a:moveTo>
                <a:lnTo>
                  <a:pt x="2731201" y="0"/>
                </a:lnTo>
                <a:lnTo>
                  <a:pt x="2731201" y="2731202"/>
                </a:lnTo>
                <a:lnTo>
                  <a:pt x="0" y="2731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5901228" y="8332505"/>
            <a:ext cx="4623880" cy="4623880"/>
          </a:xfrm>
          <a:custGeom>
            <a:avLst/>
            <a:gdLst/>
            <a:ahLst/>
            <a:cxnLst/>
            <a:rect l="l" t="t" r="r" b="b"/>
            <a:pathLst>
              <a:path w="4623880" h="4623880">
                <a:moveTo>
                  <a:pt x="0" y="0"/>
                </a:moveTo>
                <a:lnTo>
                  <a:pt x="4623879" y="0"/>
                </a:lnTo>
                <a:lnTo>
                  <a:pt x="4623879" y="4623880"/>
                </a:lnTo>
                <a:lnTo>
                  <a:pt x="0" y="4623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4298568" y="-588092"/>
            <a:ext cx="4951540" cy="4951540"/>
          </a:xfrm>
          <a:custGeom>
            <a:avLst/>
            <a:gdLst/>
            <a:ahLst/>
            <a:cxnLst/>
            <a:rect l="l" t="t" r="r" b="b"/>
            <a:pathLst>
              <a:path w="4951540" h="4951540">
                <a:moveTo>
                  <a:pt x="0" y="0"/>
                </a:moveTo>
                <a:lnTo>
                  <a:pt x="4951540" y="0"/>
                </a:lnTo>
                <a:lnTo>
                  <a:pt x="4951540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-2276870" y="8332505"/>
            <a:ext cx="4951540" cy="4951540"/>
          </a:xfrm>
          <a:custGeom>
            <a:avLst/>
            <a:gdLst/>
            <a:ahLst/>
            <a:cxnLst/>
            <a:rect l="l" t="t" r="r" b="b"/>
            <a:pathLst>
              <a:path w="4951540" h="4951540">
                <a:moveTo>
                  <a:pt x="0" y="0"/>
                </a:moveTo>
                <a:lnTo>
                  <a:pt x="4951539" y="0"/>
                </a:lnTo>
                <a:lnTo>
                  <a:pt x="4951539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1306986" y="2083362"/>
            <a:ext cx="7553489" cy="6120277"/>
            <a:chOff x="0" y="0"/>
            <a:chExt cx="1947540" cy="1578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47539" cy="1578010"/>
            </a:xfrm>
            <a:custGeom>
              <a:avLst/>
              <a:gdLst/>
              <a:ahLst/>
              <a:cxnLst/>
              <a:rect l="l" t="t" r="r" b="b"/>
              <a:pathLst>
                <a:path w="1947539" h="1578010">
                  <a:moveTo>
                    <a:pt x="23574" y="0"/>
                  </a:moveTo>
                  <a:lnTo>
                    <a:pt x="1923966" y="0"/>
                  </a:lnTo>
                  <a:cubicBezTo>
                    <a:pt x="1930218" y="0"/>
                    <a:pt x="1936214" y="2484"/>
                    <a:pt x="1940635" y="6905"/>
                  </a:cubicBezTo>
                  <a:cubicBezTo>
                    <a:pt x="1945056" y="11326"/>
                    <a:pt x="1947539" y="17322"/>
                    <a:pt x="1947539" y="23574"/>
                  </a:cubicBezTo>
                  <a:lnTo>
                    <a:pt x="1947539" y="1554436"/>
                  </a:lnTo>
                  <a:cubicBezTo>
                    <a:pt x="1947539" y="1567456"/>
                    <a:pt x="1936985" y="1578010"/>
                    <a:pt x="1923966" y="1578010"/>
                  </a:cubicBezTo>
                  <a:lnTo>
                    <a:pt x="23574" y="1578010"/>
                  </a:lnTo>
                  <a:cubicBezTo>
                    <a:pt x="17322" y="1578010"/>
                    <a:pt x="11326" y="1575526"/>
                    <a:pt x="6905" y="1571105"/>
                  </a:cubicBezTo>
                  <a:cubicBezTo>
                    <a:pt x="2484" y="1566684"/>
                    <a:pt x="0" y="1560688"/>
                    <a:pt x="0" y="1554436"/>
                  </a:cubicBezTo>
                  <a:lnTo>
                    <a:pt x="0" y="23574"/>
                  </a:lnTo>
                  <a:cubicBezTo>
                    <a:pt x="0" y="10554"/>
                    <a:pt x="10554" y="0"/>
                    <a:pt x="23574" y="0"/>
                  </a:cubicBezTo>
                  <a:close/>
                </a:path>
              </a:pathLst>
            </a:custGeom>
            <a:blipFill>
              <a:blip r:embed="rId5"/>
              <a:stretch>
                <a:fillRect l="-2871" r="-2871"/>
              </a:stretch>
            </a:blipFill>
            <a:ln w="95250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-1166701" y="-1365601"/>
            <a:ext cx="2731202" cy="2731202"/>
          </a:xfrm>
          <a:custGeom>
            <a:avLst/>
            <a:gdLst/>
            <a:ahLst/>
            <a:cxnLst/>
            <a:rect l="l" t="t" r="r" b="b"/>
            <a:pathLst>
              <a:path w="2731202" h="2731202">
                <a:moveTo>
                  <a:pt x="0" y="0"/>
                </a:moveTo>
                <a:lnTo>
                  <a:pt x="2731201" y="0"/>
                </a:lnTo>
                <a:lnTo>
                  <a:pt x="2731201" y="2731202"/>
                </a:lnTo>
                <a:lnTo>
                  <a:pt x="0" y="2731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5901228" y="8332505"/>
            <a:ext cx="4623880" cy="4623880"/>
          </a:xfrm>
          <a:custGeom>
            <a:avLst/>
            <a:gdLst/>
            <a:ahLst/>
            <a:cxnLst/>
            <a:rect l="l" t="t" r="r" b="b"/>
            <a:pathLst>
              <a:path w="4623880" h="4623880">
                <a:moveTo>
                  <a:pt x="0" y="0"/>
                </a:moveTo>
                <a:lnTo>
                  <a:pt x="4623879" y="0"/>
                </a:lnTo>
                <a:lnTo>
                  <a:pt x="4623879" y="4623880"/>
                </a:lnTo>
                <a:lnTo>
                  <a:pt x="0" y="4623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0519053" y="3141549"/>
            <a:ext cx="5049222" cy="839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810"/>
              </a:lnSpc>
              <a:spcBef>
                <a:spcPct val="0"/>
              </a:spcBef>
            </a:pPr>
            <a:r>
              <a:rPr lang="en-US" sz="4935" b="1" spc="26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PROBLEMÁTICA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03156" y="3933605"/>
            <a:ext cx="7551047" cy="3116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407" lvl="1" indent="-275204" algn="just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Falta de organización y sistematización en inventarios.</a:t>
            </a:r>
          </a:p>
          <a:p>
            <a:pPr marL="550407" lvl="1" indent="-275204" algn="just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Errores humanos frecuentes por procesos manuales.</a:t>
            </a:r>
          </a:p>
          <a:p>
            <a:pPr marL="550407" lvl="1" indent="-275204" algn="just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Duplicidad y pérdida de información.</a:t>
            </a:r>
          </a:p>
          <a:p>
            <a:pPr marL="550407" lvl="1" indent="-275204" algn="just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Ausencia de trazabilidad confiable.</a:t>
            </a:r>
          </a:p>
          <a:p>
            <a:pPr marL="550407" lvl="1" indent="-275204" algn="just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Reportes inexistentes o poco confiables.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4738776" y="6661860"/>
            <a:ext cx="7584672" cy="7584672"/>
          </a:xfrm>
          <a:custGeom>
            <a:avLst/>
            <a:gdLst/>
            <a:ahLst/>
            <a:cxnLst/>
            <a:rect l="l" t="t" r="r" b="b"/>
            <a:pathLst>
              <a:path w="7584672" h="7584672">
                <a:moveTo>
                  <a:pt x="0" y="0"/>
                </a:moveTo>
                <a:lnTo>
                  <a:pt x="7584671" y="0"/>
                </a:lnTo>
                <a:lnTo>
                  <a:pt x="7584671" y="7584672"/>
                </a:lnTo>
                <a:lnTo>
                  <a:pt x="0" y="758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-3792336" y="-4183239"/>
            <a:ext cx="7584672" cy="7584672"/>
          </a:xfrm>
          <a:custGeom>
            <a:avLst/>
            <a:gdLst/>
            <a:ahLst/>
            <a:cxnLst/>
            <a:rect l="l" t="t" r="r" b="b"/>
            <a:pathLst>
              <a:path w="7584672" h="7584672">
                <a:moveTo>
                  <a:pt x="0" y="0"/>
                </a:moveTo>
                <a:lnTo>
                  <a:pt x="7584672" y="0"/>
                </a:lnTo>
                <a:lnTo>
                  <a:pt x="7584672" y="7584672"/>
                </a:lnTo>
                <a:lnTo>
                  <a:pt x="0" y="758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2734692" y="4658034"/>
            <a:ext cx="1528825" cy="1528825"/>
          </a:xfrm>
          <a:custGeom>
            <a:avLst/>
            <a:gdLst/>
            <a:ahLst/>
            <a:cxnLst/>
            <a:rect l="l" t="t" r="r" b="b"/>
            <a:pathLst>
              <a:path w="1528825" h="1528825">
                <a:moveTo>
                  <a:pt x="0" y="0"/>
                </a:moveTo>
                <a:lnTo>
                  <a:pt x="1528826" y="0"/>
                </a:lnTo>
                <a:lnTo>
                  <a:pt x="1528826" y="1528825"/>
                </a:lnTo>
                <a:lnTo>
                  <a:pt x="0" y="1528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2970980" y="3011217"/>
            <a:ext cx="3943232" cy="2411230"/>
            <a:chOff x="0" y="0"/>
            <a:chExt cx="1465734" cy="8962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65734" cy="896275"/>
            </a:xfrm>
            <a:custGeom>
              <a:avLst/>
              <a:gdLst/>
              <a:ahLst/>
              <a:cxnLst/>
              <a:rect l="l" t="t" r="r" b="b"/>
              <a:pathLst>
                <a:path w="1465734" h="896275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805962"/>
                  </a:lnTo>
                  <a:cubicBezTo>
                    <a:pt x="1465734" y="829914"/>
                    <a:pt x="1456219" y="852886"/>
                    <a:pt x="1439282" y="869823"/>
                  </a:cubicBezTo>
                  <a:cubicBezTo>
                    <a:pt x="1422345" y="886760"/>
                    <a:pt x="1399373" y="896275"/>
                    <a:pt x="1375420" y="896275"/>
                  </a:cubicBezTo>
                  <a:lnTo>
                    <a:pt x="90314" y="896275"/>
                  </a:lnTo>
                  <a:cubicBezTo>
                    <a:pt x="40435" y="896275"/>
                    <a:pt x="0" y="855840"/>
                    <a:pt x="0" y="805962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465734" cy="94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212829" y="3011217"/>
            <a:ext cx="3943232" cy="2411230"/>
            <a:chOff x="0" y="0"/>
            <a:chExt cx="1465734" cy="8962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65734" cy="896275"/>
            </a:xfrm>
            <a:custGeom>
              <a:avLst/>
              <a:gdLst/>
              <a:ahLst/>
              <a:cxnLst/>
              <a:rect l="l" t="t" r="r" b="b"/>
              <a:pathLst>
                <a:path w="1465734" h="896275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805962"/>
                  </a:lnTo>
                  <a:cubicBezTo>
                    <a:pt x="1465734" y="829914"/>
                    <a:pt x="1456219" y="852886"/>
                    <a:pt x="1439282" y="869823"/>
                  </a:cubicBezTo>
                  <a:cubicBezTo>
                    <a:pt x="1422345" y="886760"/>
                    <a:pt x="1399373" y="896275"/>
                    <a:pt x="1375420" y="896275"/>
                  </a:cubicBezTo>
                  <a:lnTo>
                    <a:pt x="90314" y="896275"/>
                  </a:lnTo>
                  <a:cubicBezTo>
                    <a:pt x="40435" y="896275"/>
                    <a:pt x="0" y="855840"/>
                    <a:pt x="0" y="805962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465734" cy="94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452059" y="3011217"/>
            <a:ext cx="3943232" cy="2411230"/>
            <a:chOff x="0" y="0"/>
            <a:chExt cx="1465734" cy="8962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65734" cy="896275"/>
            </a:xfrm>
            <a:custGeom>
              <a:avLst/>
              <a:gdLst/>
              <a:ahLst/>
              <a:cxnLst/>
              <a:rect l="l" t="t" r="r" b="b"/>
              <a:pathLst>
                <a:path w="1465734" h="896275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805962"/>
                  </a:lnTo>
                  <a:cubicBezTo>
                    <a:pt x="1465734" y="829914"/>
                    <a:pt x="1456219" y="852886"/>
                    <a:pt x="1439282" y="869823"/>
                  </a:cubicBezTo>
                  <a:cubicBezTo>
                    <a:pt x="1422345" y="886760"/>
                    <a:pt x="1399373" y="896275"/>
                    <a:pt x="1375420" y="896275"/>
                  </a:cubicBezTo>
                  <a:lnTo>
                    <a:pt x="90314" y="896275"/>
                  </a:lnTo>
                  <a:cubicBezTo>
                    <a:pt x="40435" y="896275"/>
                    <a:pt x="0" y="855840"/>
                    <a:pt x="0" y="805962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465734" cy="94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3122844" y="3829447"/>
            <a:ext cx="3639504" cy="0"/>
          </a:xfrm>
          <a:prstGeom prst="line">
            <a:avLst/>
          </a:prstGeom>
          <a:ln w="57150" cap="flat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6" name="AutoShape 16"/>
          <p:cNvSpPr/>
          <p:nvPr/>
        </p:nvSpPr>
        <p:spPr>
          <a:xfrm>
            <a:off x="7364694" y="3829447"/>
            <a:ext cx="3639504" cy="0"/>
          </a:xfrm>
          <a:prstGeom prst="line">
            <a:avLst/>
          </a:prstGeom>
          <a:ln w="57150" cap="flat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7" name="AutoShape 17"/>
          <p:cNvSpPr/>
          <p:nvPr/>
        </p:nvSpPr>
        <p:spPr>
          <a:xfrm>
            <a:off x="11603923" y="3829447"/>
            <a:ext cx="3639504" cy="0"/>
          </a:xfrm>
          <a:prstGeom prst="line">
            <a:avLst/>
          </a:prstGeom>
          <a:ln w="57150" cap="flat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8" name="TextBox 18"/>
          <p:cNvSpPr txBox="1"/>
          <p:nvPr/>
        </p:nvSpPr>
        <p:spPr>
          <a:xfrm>
            <a:off x="2513908" y="898261"/>
            <a:ext cx="13102009" cy="97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1"/>
              </a:lnSpc>
              <a:spcBef>
                <a:spcPct val="0"/>
              </a:spcBef>
            </a:pPr>
            <a:r>
              <a:rPr lang="en-US" sz="5725" b="1" spc="30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 GENERAL Y ESPECÍFICO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22844" y="4077856"/>
            <a:ext cx="3639504" cy="70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2044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ecesidades actuales de control de inventario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64694" y="4077856"/>
            <a:ext cx="3639504" cy="70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2044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ptimización de tiempos de gestión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03923" y="4077856"/>
            <a:ext cx="3639504" cy="70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Bú</a:t>
            </a:r>
            <a:r>
              <a:rPr lang="en-US" sz="2044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squeda y categorización de bienes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460662" y="3264173"/>
            <a:ext cx="2963869" cy="44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02511" y="3264173"/>
            <a:ext cx="2963869" cy="44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941741" y="3264173"/>
            <a:ext cx="2963869" cy="44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03</a:t>
            </a:r>
          </a:p>
        </p:txBody>
      </p:sp>
      <p:sp>
        <p:nvSpPr>
          <p:cNvPr id="25" name="Freeform 25"/>
          <p:cNvSpPr/>
          <p:nvPr/>
        </p:nvSpPr>
        <p:spPr>
          <a:xfrm>
            <a:off x="15678991" y="-267714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TextBox 26"/>
          <p:cNvSpPr txBox="1"/>
          <p:nvPr/>
        </p:nvSpPr>
        <p:spPr>
          <a:xfrm>
            <a:off x="2931844" y="1974066"/>
            <a:ext cx="12266136" cy="45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5"/>
              </a:lnSpc>
              <a:spcBef>
                <a:spcPct val="0"/>
              </a:spcBef>
            </a:pPr>
            <a:r>
              <a:rPr lang="en-US" sz="269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Diseña</a:t>
            </a:r>
            <a:r>
              <a:rPr lang="en-US" sz="2696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 e implementar un sistema eficiente de inventario para Gendarmería.</a:t>
            </a:r>
          </a:p>
        </p:txBody>
      </p:sp>
      <p:sp>
        <p:nvSpPr>
          <p:cNvPr id="27" name="Freeform 27"/>
          <p:cNvSpPr/>
          <p:nvPr/>
        </p:nvSpPr>
        <p:spPr>
          <a:xfrm>
            <a:off x="2813701" y="7833676"/>
            <a:ext cx="1528825" cy="1528825"/>
          </a:xfrm>
          <a:custGeom>
            <a:avLst/>
            <a:gdLst/>
            <a:ahLst/>
            <a:cxnLst/>
            <a:rect l="l" t="t" r="r" b="b"/>
            <a:pathLst>
              <a:path w="1528825" h="1528825">
                <a:moveTo>
                  <a:pt x="0" y="0"/>
                </a:moveTo>
                <a:lnTo>
                  <a:pt x="1528825" y="0"/>
                </a:lnTo>
                <a:lnTo>
                  <a:pt x="1528825" y="1528825"/>
                </a:lnTo>
                <a:lnTo>
                  <a:pt x="0" y="1528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8" name="Group 28"/>
          <p:cNvGrpSpPr/>
          <p:nvPr/>
        </p:nvGrpSpPr>
        <p:grpSpPr>
          <a:xfrm>
            <a:off x="2931844" y="5977249"/>
            <a:ext cx="3943232" cy="2277830"/>
            <a:chOff x="0" y="0"/>
            <a:chExt cx="1465734" cy="84668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65734" cy="846690"/>
            </a:xfrm>
            <a:custGeom>
              <a:avLst/>
              <a:gdLst/>
              <a:ahLst/>
              <a:cxnLst/>
              <a:rect l="l" t="t" r="r" b="b"/>
              <a:pathLst>
                <a:path w="1465734" h="846690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756376"/>
                  </a:lnTo>
                  <a:cubicBezTo>
                    <a:pt x="1465734" y="806255"/>
                    <a:pt x="1425299" y="846690"/>
                    <a:pt x="1375420" y="846690"/>
                  </a:cubicBezTo>
                  <a:lnTo>
                    <a:pt x="90314" y="846690"/>
                  </a:lnTo>
                  <a:cubicBezTo>
                    <a:pt x="40435" y="846690"/>
                    <a:pt x="0" y="806255"/>
                    <a:pt x="0" y="756376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465734" cy="894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173694" y="5977249"/>
            <a:ext cx="3943232" cy="2277830"/>
            <a:chOff x="0" y="0"/>
            <a:chExt cx="1465734" cy="84668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465734" cy="846690"/>
            </a:xfrm>
            <a:custGeom>
              <a:avLst/>
              <a:gdLst/>
              <a:ahLst/>
              <a:cxnLst/>
              <a:rect l="l" t="t" r="r" b="b"/>
              <a:pathLst>
                <a:path w="1465734" h="846690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756376"/>
                  </a:lnTo>
                  <a:cubicBezTo>
                    <a:pt x="1465734" y="806255"/>
                    <a:pt x="1425299" y="846690"/>
                    <a:pt x="1375420" y="846690"/>
                  </a:cubicBezTo>
                  <a:lnTo>
                    <a:pt x="90314" y="846690"/>
                  </a:lnTo>
                  <a:cubicBezTo>
                    <a:pt x="40435" y="846690"/>
                    <a:pt x="0" y="806255"/>
                    <a:pt x="0" y="756376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465734" cy="894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412923" y="5977249"/>
            <a:ext cx="3943232" cy="2277830"/>
            <a:chOff x="0" y="0"/>
            <a:chExt cx="1465734" cy="84668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465734" cy="846690"/>
            </a:xfrm>
            <a:custGeom>
              <a:avLst/>
              <a:gdLst/>
              <a:ahLst/>
              <a:cxnLst/>
              <a:rect l="l" t="t" r="r" b="b"/>
              <a:pathLst>
                <a:path w="1465734" h="846690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756376"/>
                  </a:lnTo>
                  <a:cubicBezTo>
                    <a:pt x="1465734" y="806255"/>
                    <a:pt x="1425299" y="846690"/>
                    <a:pt x="1375420" y="846690"/>
                  </a:cubicBezTo>
                  <a:lnTo>
                    <a:pt x="90314" y="846690"/>
                  </a:lnTo>
                  <a:cubicBezTo>
                    <a:pt x="40435" y="846690"/>
                    <a:pt x="0" y="806255"/>
                    <a:pt x="0" y="756376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465734" cy="894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>
            <a:off x="3083709" y="6795479"/>
            <a:ext cx="3639504" cy="0"/>
          </a:xfrm>
          <a:prstGeom prst="line">
            <a:avLst/>
          </a:prstGeom>
          <a:ln w="57150" cap="flat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8" name="AutoShape 38"/>
          <p:cNvSpPr/>
          <p:nvPr/>
        </p:nvSpPr>
        <p:spPr>
          <a:xfrm>
            <a:off x="7325558" y="6795479"/>
            <a:ext cx="3639504" cy="0"/>
          </a:xfrm>
          <a:prstGeom prst="line">
            <a:avLst/>
          </a:prstGeom>
          <a:ln w="57150" cap="flat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9" name="AutoShape 39"/>
          <p:cNvSpPr/>
          <p:nvPr/>
        </p:nvSpPr>
        <p:spPr>
          <a:xfrm>
            <a:off x="11564787" y="6795479"/>
            <a:ext cx="3639504" cy="0"/>
          </a:xfrm>
          <a:prstGeom prst="line">
            <a:avLst/>
          </a:prstGeom>
          <a:ln w="57150" cap="flat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0" name="TextBox 40"/>
          <p:cNvSpPr txBox="1"/>
          <p:nvPr/>
        </p:nvSpPr>
        <p:spPr>
          <a:xfrm>
            <a:off x="3083709" y="7043888"/>
            <a:ext cx="3639504" cy="70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Integ</a:t>
            </a:r>
            <a:r>
              <a:rPr lang="en-US" sz="2044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ridad y seguridad de los datos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325558" y="7043888"/>
            <a:ext cx="3639504" cy="70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044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eportes automáticos y confiables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564787" y="7043888"/>
            <a:ext cx="3639504" cy="107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</a:t>
            </a:r>
            <a:r>
              <a:rPr lang="en-US" sz="2044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eligencia artificial para identificación del estado de conservación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421526" y="6230205"/>
            <a:ext cx="2963869" cy="44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63376" y="6230205"/>
            <a:ext cx="2963869" cy="44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902605" y="6230205"/>
            <a:ext cx="2963869" cy="44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683804" y="1829460"/>
            <a:ext cx="14920391" cy="97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1"/>
              </a:lnSpc>
              <a:spcBef>
                <a:spcPct val="0"/>
              </a:spcBef>
            </a:pPr>
            <a:r>
              <a:rPr lang="en-US" sz="5725" b="1" spc="30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 (SCRUM)</a:t>
            </a:r>
          </a:p>
        </p:txBody>
      </p:sp>
      <p:sp>
        <p:nvSpPr>
          <p:cNvPr id="4" name="Freeform 4"/>
          <p:cNvSpPr/>
          <p:nvPr/>
        </p:nvSpPr>
        <p:spPr>
          <a:xfrm>
            <a:off x="-2803470" y="-2803470"/>
            <a:ext cx="5606939" cy="5606939"/>
          </a:xfrm>
          <a:custGeom>
            <a:avLst/>
            <a:gdLst/>
            <a:ahLst/>
            <a:cxnLst/>
            <a:rect l="l" t="t" r="r" b="b"/>
            <a:pathLst>
              <a:path w="5606939" h="5606939">
                <a:moveTo>
                  <a:pt x="0" y="0"/>
                </a:moveTo>
                <a:lnTo>
                  <a:pt x="5606940" y="0"/>
                </a:lnTo>
                <a:lnTo>
                  <a:pt x="5606940" y="5606940"/>
                </a:lnTo>
                <a:lnTo>
                  <a:pt x="0" y="5606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747880" y="7932790"/>
            <a:ext cx="5606939" cy="5606939"/>
          </a:xfrm>
          <a:custGeom>
            <a:avLst/>
            <a:gdLst/>
            <a:ahLst/>
            <a:cxnLst/>
            <a:rect l="l" t="t" r="r" b="b"/>
            <a:pathLst>
              <a:path w="5606939" h="5606939">
                <a:moveTo>
                  <a:pt x="0" y="0"/>
                </a:moveTo>
                <a:lnTo>
                  <a:pt x="5606939" y="0"/>
                </a:lnTo>
                <a:lnTo>
                  <a:pt x="5606939" y="5606939"/>
                </a:lnTo>
                <a:lnTo>
                  <a:pt x="0" y="5606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-3026765" y="8671487"/>
            <a:ext cx="7315200" cy="2141359"/>
          </a:xfrm>
          <a:custGeom>
            <a:avLst/>
            <a:gdLst/>
            <a:ahLst/>
            <a:cxnLst/>
            <a:rect l="l" t="t" r="r" b="b"/>
            <a:pathLst>
              <a:path w="7315200" h="2141359">
                <a:moveTo>
                  <a:pt x="0" y="0"/>
                </a:moveTo>
                <a:lnTo>
                  <a:pt x="7315200" y="0"/>
                </a:lnTo>
                <a:lnTo>
                  <a:pt x="7315200" y="2141358"/>
                </a:lnTo>
                <a:lnTo>
                  <a:pt x="0" y="2141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3289924" y="-1270382"/>
            <a:ext cx="7315200" cy="2141359"/>
          </a:xfrm>
          <a:custGeom>
            <a:avLst/>
            <a:gdLst/>
            <a:ahLst/>
            <a:cxnLst/>
            <a:rect l="l" t="t" r="r" b="b"/>
            <a:pathLst>
              <a:path w="7315200" h="2141359">
                <a:moveTo>
                  <a:pt x="0" y="0"/>
                </a:moveTo>
                <a:lnTo>
                  <a:pt x="7315200" y="0"/>
                </a:lnTo>
                <a:lnTo>
                  <a:pt x="7315200" y="2141359"/>
                </a:lnTo>
                <a:lnTo>
                  <a:pt x="0" y="2141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723665" y="5143500"/>
            <a:ext cx="8840670" cy="4309827"/>
          </a:xfrm>
          <a:custGeom>
            <a:avLst/>
            <a:gdLst/>
            <a:ahLst/>
            <a:cxnLst/>
            <a:rect l="l" t="t" r="r" b="b"/>
            <a:pathLst>
              <a:path w="8840670" h="4309827">
                <a:moveTo>
                  <a:pt x="0" y="0"/>
                </a:moveTo>
                <a:lnTo>
                  <a:pt x="8840670" y="0"/>
                </a:lnTo>
                <a:lnTo>
                  <a:pt x="8840670" y="4309827"/>
                </a:lnTo>
                <a:lnTo>
                  <a:pt x="0" y="4309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837929" y="3164175"/>
            <a:ext cx="14612142" cy="157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6"/>
              </a:lnSpc>
              <a:spcBef>
                <a:spcPct val="0"/>
              </a:spcBef>
            </a:pPr>
            <a:r>
              <a:rPr lang="en-US" sz="223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He</a:t>
            </a:r>
            <a:r>
              <a:rPr lang="en-US" sz="2233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rramienta de gestión: Teamwork.</a:t>
            </a:r>
          </a:p>
          <a:p>
            <a:pPr marL="0" lvl="0" indent="0" algn="ctr">
              <a:lnSpc>
                <a:spcPts val="3126"/>
              </a:lnSpc>
              <a:spcBef>
                <a:spcPct val="0"/>
              </a:spcBef>
            </a:pPr>
            <a:endParaRPr lang="en-US" sz="2233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>
              <a:lnSpc>
                <a:spcPts val="3126"/>
              </a:lnSpc>
              <a:spcBef>
                <a:spcPct val="0"/>
              </a:spcBef>
            </a:pPr>
            <a:r>
              <a:rPr lang="en-US" sz="2233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 escogió debido a que permite organizar el trabajo en sprint, se entregan avances de manera periódica y adaptarse a cambios en los requerimiento.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2742339" y="-61430"/>
            <a:ext cx="5762015" cy="5762015"/>
          </a:xfrm>
          <a:custGeom>
            <a:avLst/>
            <a:gdLst/>
            <a:ahLst/>
            <a:cxnLst/>
            <a:rect l="l" t="t" r="r" b="b"/>
            <a:pathLst>
              <a:path w="5762015" h="5762015">
                <a:moveTo>
                  <a:pt x="0" y="0"/>
                </a:moveTo>
                <a:lnTo>
                  <a:pt x="5762015" y="0"/>
                </a:lnTo>
                <a:lnTo>
                  <a:pt x="5762015" y="5762015"/>
                </a:lnTo>
                <a:lnTo>
                  <a:pt x="0" y="5762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-1166701" y="-1365601"/>
            <a:ext cx="2731202" cy="2731202"/>
          </a:xfrm>
          <a:custGeom>
            <a:avLst/>
            <a:gdLst/>
            <a:ahLst/>
            <a:cxnLst/>
            <a:rect l="l" t="t" r="r" b="b"/>
            <a:pathLst>
              <a:path w="2731202" h="2731202">
                <a:moveTo>
                  <a:pt x="0" y="0"/>
                </a:moveTo>
                <a:lnTo>
                  <a:pt x="2731201" y="0"/>
                </a:lnTo>
                <a:lnTo>
                  <a:pt x="2731201" y="2731202"/>
                </a:lnTo>
                <a:lnTo>
                  <a:pt x="0" y="27312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6883306" y="9073427"/>
            <a:ext cx="2731202" cy="2731202"/>
          </a:xfrm>
          <a:custGeom>
            <a:avLst/>
            <a:gdLst/>
            <a:ahLst/>
            <a:cxnLst/>
            <a:rect l="l" t="t" r="r" b="b"/>
            <a:pathLst>
              <a:path w="2731202" h="2731202">
                <a:moveTo>
                  <a:pt x="0" y="0"/>
                </a:moveTo>
                <a:lnTo>
                  <a:pt x="2731202" y="0"/>
                </a:lnTo>
                <a:lnTo>
                  <a:pt x="2731202" y="2731202"/>
                </a:lnTo>
                <a:lnTo>
                  <a:pt x="0" y="27312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2013076" y="907766"/>
            <a:ext cx="14261848" cy="829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49"/>
              </a:lnSpc>
              <a:spcBef>
                <a:spcPct val="0"/>
              </a:spcBef>
            </a:pPr>
            <a:r>
              <a:rPr lang="en-US" sz="4890" b="1" spc="2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Tabla comparativa de metodologías agiles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11273" y="1939731"/>
            <a:ext cx="10852725" cy="1280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6"/>
              </a:lnSpc>
              <a:spcBef>
                <a:spcPct val="0"/>
              </a:spcBef>
            </a:pPr>
            <a:r>
              <a:rPr lang="en-US" sz="243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Para una mejor explicación del porque se escogió Scrum como metodología a utilizar, también se realizo una tabla comparativa de metodologías agiles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AF5F62D-C254-DC84-A034-FBE766354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861" y="3103312"/>
            <a:ext cx="14127547" cy="6592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3233893" y="7449075"/>
            <a:ext cx="6467787" cy="6467787"/>
          </a:xfrm>
          <a:custGeom>
            <a:avLst/>
            <a:gdLst/>
            <a:ahLst/>
            <a:cxnLst/>
            <a:rect l="l" t="t" r="r" b="b"/>
            <a:pathLst>
              <a:path w="6467787" h="6467787">
                <a:moveTo>
                  <a:pt x="0" y="0"/>
                </a:moveTo>
                <a:lnTo>
                  <a:pt x="6467786" y="0"/>
                </a:lnTo>
                <a:lnTo>
                  <a:pt x="6467786" y="6467787"/>
                </a:lnTo>
                <a:lnTo>
                  <a:pt x="0" y="6467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6314500" y="-1694498"/>
            <a:ext cx="3417514" cy="3417514"/>
          </a:xfrm>
          <a:custGeom>
            <a:avLst/>
            <a:gdLst/>
            <a:ahLst/>
            <a:cxnLst/>
            <a:rect l="l" t="t" r="r" b="b"/>
            <a:pathLst>
              <a:path w="3417514" h="3417514">
                <a:moveTo>
                  <a:pt x="0" y="0"/>
                </a:moveTo>
                <a:lnTo>
                  <a:pt x="3417514" y="0"/>
                </a:lnTo>
                <a:lnTo>
                  <a:pt x="3417514" y="3417514"/>
                </a:lnTo>
                <a:lnTo>
                  <a:pt x="0" y="3417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4770751" y="6824001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7"/>
                </a:lnTo>
                <a:lnTo>
                  <a:pt x="0" y="6143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-3068495" y="-3348661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6"/>
                </a:lnTo>
                <a:lnTo>
                  <a:pt x="0" y="614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3527630" y="1723016"/>
            <a:ext cx="11232741" cy="7820796"/>
          </a:xfrm>
          <a:custGeom>
            <a:avLst/>
            <a:gdLst/>
            <a:ahLst/>
            <a:cxnLst/>
            <a:rect l="l" t="t" r="r" b="b"/>
            <a:pathLst>
              <a:path w="11232741" h="7820796">
                <a:moveTo>
                  <a:pt x="0" y="0"/>
                </a:moveTo>
                <a:lnTo>
                  <a:pt x="11232740" y="0"/>
                </a:lnTo>
                <a:lnTo>
                  <a:pt x="11232740" y="7820796"/>
                </a:lnTo>
                <a:lnTo>
                  <a:pt x="0" y="7820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4877729" y="507720"/>
            <a:ext cx="8532542" cy="76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74"/>
              </a:lnSpc>
              <a:spcBef>
                <a:spcPct val="0"/>
              </a:spcBef>
            </a:pPr>
            <a:r>
              <a:rPr lang="en-US" sz="4546" b="1" spc="24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RIESGOS DEL PROYECTO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4396A01CBAA94394B8C276DF248470" ma:contentTypeVersion="3" ma:contentTypeDescription="Crear nuevo documento." ma:contentTypeScope="" ma:versionID="5792728cfcce1f2fbf8e345968bd8694">
  <xsd:schema xmlns:xsd="http://www.w3.org/2001/XMLSchema" xmlns:xs="http://www.w3.org/2001/XMLSchema" xmlns:p="http://schemas.microsoft.com/office/2006/metadata/properties" xmlns:ns2="d7fd4d87-0292-4a88-b047-d76f70b0ea1d" targetNamespace="http://schemas.microsoft.com/office/2006/metadata/properties" ma:root="true" ma:fieldsID="32a957cf67111e18314622f5ebe8e77f" ns2:_="">
    <xsd:import namespace="d7fd4d87-0292-4a88-b047-d76f70b0ea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fd4d87-0292-4a88-b047-d76f70b0ea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1ABFABD-03BF-45B2-8528-3F488A54F115}"/>
</file>

<file path=customXml/itemProps2.xml><?xml version="1.0" encoding="utf-8"?>
<ds:datastoreItem xmlns:ds="http://schemas.openxmlformats.org/officeDocument/2006/customXml" ds:itemID="{1809FA96-B63D-4E0A-9A78-52FC4888F3D3}"/>
</file>

<file path=customXml/itemProps3.xml><?xml version="1.0" encoding="utf-8"?>
<ds:datastoreItem xmlns:ds="http://schemas.openxmlformats.org/officeDocument/2006/customXml" ds:itemID="{3FD57E22-EAA3-4147-9EB7-47F5D1F6998A}"/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481</Words>
  <Application>Microsoft Office PowerPoint</Application>
  <PresentationFormat>Personalizado</PresentationFormat>
  <Paragraphs>86</Paragraphs>
  <Slides>18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7" baseType="lpstr">
      <vt:lpstr>DM Sans Bold</vt:lpstr>
      <vt:lpstr>Glacial Indifference Bold</vt:lpstr>
      <vt:lpstr>Calibri</vt:lpstr>
      <vt:lpstr>DM Sans Italics</vt:lpstr>
      <vt:lpstr>Arial</vt:lpstr>
      <vt:lpstr>Open Sans</vt:lpstr>
      <vt:lpstr>Garet Bold</vt:lpstr>
      <vt:lpstr>DM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</dc:title>
  <cp:lastModifiedBy>TIHARE BETZABE CAMPUSANO OLIVARES</cp:lastModifiedBy>
  <cp:revision>2</cp:revision>
  <dcterms:created xsi:type="dcterms:W3CDTF">2006-08-16T00:00:00Z</dcterms:created>
  <dcterms:modified xsi:type="dcterms:W3CDTF">2025-11-24T22:31:54Z</dcterms:modified>
  <dc:identifier>DAG01XMeoqM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0x010100104396A01CBAA94394B8C276DF248470</vt:lpwstr>
  </property>
</Properties>
</file>